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</p:sldMasterIdLst>
  <p:notesMasterIdLst>
    <p:notesMasterId r:id="rId21"/>
  </p:notesMasterIdLst>
  <p:sldIdLst>
    <p:sldId id="256" r:id="rId2"/>
    <p:sldId id="259" r:id="rId3"/>
    <p:sldId id="263" r:id="rId4"/>
    <p:sldId id="260" r:id="rId5"/>
    <p:sldId id="261" r:id="rId6"/>
    <p:sldId id="268" r:id="rId7"/>
    <p:sldId id="275" r:id="rId8"/>
    <p:sldId id="264" r:id="rId9"/>
    <p:sldId id="274" r:id="rId10"/>
    <p:sldId id="270" r:id="rId11"/>
    <p:sldId id="269" r:id="rId12"/>
    <p:sldId id="272" r:id="rId13"/>
    <p:sldId id="273" r:id="rId14"/>
    <p:sldId id="276" r:id="rId15"/>
    <p:sldId id="277" r:id="rId16"/>
    <p:sldId id="262" r:id="rId17"/>
    <p:sldId id="267" r:id="rId18"/>
    <p:sldId id="271" r:id="rId19"/>
    <p:sldId id="278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700" autoAdjust="0"/>
  </p:normalViewPr>
  <p:slideViewPr>
    <p:cSldViewPr>
      <p:cViewPr varScale="1">
        <p:scale>
          <a:sx n="103" d="100"/>
          <a:sy n="103" d="100"/>
        </p:scale>
        <p:origin x="-1140" y="-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-3108" y="-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C9444-2A5D-44D1-AEDE-BCD44510BB14}" type="datetimeFigureOut">
              <a:rPr lang="en-US" smtClean="0"/>
              <a:pPr/>
              <a:t>7/15/2010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C2DC86-AC8F-406F-8AA7-1D9484E5B3F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15/7/2010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</a:t>
            </a:r>
            <a:r>
              <a:rPr lang="en-US" dirty="0" err="1" smtClean="0"/>
              <a:t>JointGEM</a:t>
            </a:r>
            <a:r>
              <a:rPr lang="en-US" dirty="0" smtClean="0"/>
              <a:t>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D83A-55DF-465A-8BAC-990E7A5BFA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15/7/2010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</a:t>
            </a:r>
            <a:r>
              <a:rPr lang="en-US" dirty="0" err="1" smtClean="0"/>
              <a:t>JointGEM</a:t>
            </a:r>
            <a:r>
              <a:rPr lang="en-US" dirty="0" smtClean="0"/>
              <a:t>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D83A-55DF-465A-8BAC-990E7A5BFA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15/7/2010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</a:t>
            </a:r>
            <a:r>
              <a:rPr lang="en-US" dirty="0" err="1" smtClean="0"/>
              <a:t>JointGEM</a:t>
            </a:r>
            <a:r>
              <a:rPr lang="en-US" dirty="0" smtClean="0"/>
              <a:t>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A13FD-3395-4121-B0FC-EF24557740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114404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15/7/2010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14480" y="6356350"/>
            <a:ext cx="5715040" cy="365125"/>
          </a:xfrm>
        </p:spPr>
        <p:txBody>
          <a:bodyPr/>
          <a:lstStyle/>
          <a:p>
            <a:r>
              <a:rPr lang="fi-FI" dirty="0" smtClean="0"/>
              <a:t>M. Kalliokoski, T. Hildén</a:t>
            </a:r>
          </a:p>
          <a:p>
            <a:r>
              <a:rPr lang="fi-FI" dirty="0" smtClean="0"/>
              <a:t>Quality Control of  GEM-foils with Optical Scanning System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72396" y="6356350"/>
            <a:ext cx="1114404" cy="365125"/>
          </a:xfrm>
        </p:spPr>
        <p:txBody>
          <a:bodyPr/>
          <a:lstStyle/>
          <a:p>
            <a:fld id="{1827D83A-55DF-465A-8BAC-990E7A5BFA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15/7/2010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3</a:t>
            </a:r>
            <a:r>
              <a:rPr lang="fi-FI" baseline="30000" dirty="0" smtClean="0"/>
              <a:t>rd</a:t>
            </a:r>
            <a:r>
              <a:rPr lang="fi-FI" dirty="0" smtClean="0"/>
              <a:t> JointGEM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D83A-55DF-465A-8BAC-990E7A5BFA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15/7/2010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57422" y="6356350"/>
            <a:ext cx="4500594" cy="365125"/>
          </a:xfrm>
        </p:spPr>
        <p:txBody>
          <a:bodyPr/>
          <a:lstStyle>
            <a:lvl1pPr>
              <a:defRPr/>
            </a:lvl1pPr>
          </a:lstStyle>
          <a:p>
            <a:r>
              <a:rPr lang="fi-FI" dirty="0" smtClean="0"/>
              <a:t>M. Kalliokoski, T. Hildén</a:t>
            </a:r>
          </a:p>
          <a:p>
            <a:r>
              <a:rPr lang="fi-FI" dirty="0" smtClean="0"/>
              <a:t>Quality Control of  GEM-foils with Optical Scanning System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D83A-55DF-465A-8BAC-990E7A5BFA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15/7/2010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</a:t>
            </a:r>
            <a:r>
              <a:rPr lang="en-US" dirty="0" err="1" smtClean="0"/>
              <a:t>JointGEM</a:t>
            </a:r>
            <a:r>
              <a:rPr lang="en-US" dirty="0" smtClean="0"/>
              <a:t> Meeting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D83A-55DF-465A-8BAC-990E7A5BFA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15/7/2010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</a:t>
            </a:r>
            <a:r>
              <a:rPr lang="en-US" dirty="0" err="1" smtClean="0"/>
              <a:t>JointGEM</a:t>
            </a:r>
            <a:r>
              <a:rPr lang="en-US" dirty="0" smtClean="0"/>
              <a:t>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D83A-55DF-465A-8BAC-990E7A5BFA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15/7/2010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</a:t>
            </a:r>
            <a:r>
              <a:rPr lang="en-US" dirty="0" err="1" smtClean="0"/>
              <a:t>JointGEM</a:t>
            </a:r>
            <a:r>
              <a:rPr lang="en-US" dirty="0" smtClean="0"/>
              <a:t>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D83A-55DF-465A-8BAC-990E7A5BFA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15/7/2010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</a:t>
            </a:r>
            <a:r>
              <a:rPr lang="en-US" dirty="0" err="1" smtClean="0"/>
              <a:t>JointGEM</a:t>
            </a:r>
            <a:r>
              <a:rPr lang="en-US" dirty="0" smtClean="0"/>
              <a:t>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D83A-55DF-465A-8BAC-990E7A5BFA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15/7/2010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</a:t>
            </a:r>
            <a:r>
              <a:rPr lang="en-US" dirty="0" err="1" smtClean="0"/>
              <a:t>JointGEM</a:t>
            </a:r>
            <a:r>
              <a:rPr lang="en-US" dirty="0" smtClean="0"/>
              <a:t>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D83A-55DF-465A-8BAC-990E7A5BFA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15/7/2010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 dirty="0" smtClean="0"/>
              <a:t>3</a:t>
            </a:r>
            <a:r>
              <a:rPr lang="fi-FI" baseline="30000" dirty="0" smtClean="0"/>
              <a:t>rd</a:t>
            </a:r>
            <a:r>
              <a:rPr lang="fi-FI" dirty="0" smtClean="0"/>
              <a:t> JointGEM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7D83A-55DF-465A-8BAC-990E7A5BFAE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85860"/>
            <a:ext cx="7772400" cy="1470025"/>
          </a:xfrm>
        </p:spPr>
        <p:txBody>
          <a:bodyPr>
            <a:normAutofit/>
          </a:bodyPr>
          <a:lstStyle/>
          <a:p>
            <a:r>
              <a:rPr lang="fi-FI" dirty="0" smtClean="0">
                <a:solidFill>
                  <a:schemeClr val="accent5"/>
                </a:solidFill>
              </a:rPr>
              <a:t>Quality Control of GEM-Foils with Optical Scanning System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57628"/>
            <a:ext cx="6400800" cy="2214578"/>
          </a:xfrm>
        </p:spPr>
        <p:txBody>
          <a:bodyPr>
            <a:normAutofit fontScale="55000" lnSpcReduction="20000"/>
          </a:bodyPr>
          <a:lstStyle/>
          <a:p>
            <a:r>
              <a:rPr lang="fi-FI" dirty="0" smtClean="0"/>
              <a:t>Matti Kalliokoski</a:t>
            </a:r>
          </a:p>
          <a:p>
            <a:r>
              <a:rPr lang="fi-FI" dirty="0" smtClean="0"/>
              <a:t>Timo Hildén</a:t>
            </a:r>
          </a:p>
          <a:p>
            <a:endParaRPr lang="fi-FI" dirty="0" smtClean="0"/>
          </a:p>
          <a:p>
            <a:endParaRPr lang="fi-FI" dirty="0" smtClean="0"/>
          </a:p>
          <a:p>
            <a:endParaRPr lang="fi-FI" dirty="0" smtClean="0"/>
          </a:p>
          <a:p>
            <a:endParaRPr lang="fi-FI" dirty="0"/>
          </a:p>
          <a:p>
            <a:r>
              <a:rPr lang="fi-FI" sz="2400" dirty="0" smtClean="0"/>
              <a:t>3</a:t>
            </a:r>
            <a:r>
              <a:rPr lang="fi-FI" sz="2400" baseline="30000" dirty="0" smtClean="0"/>
              <a:t>rd</a:t>
            </a:r>
            <a:r>
              <a:rPr lang="fi-FI" sz="2400" dirty="0" smtClean="0"/>
              <a:t> JointGEM Meeting</a:t>
            </a:r>
          </a:p>
          <a:p>
            <a:r>
              <a:rPr lang="fi-FI" sz="2400" dirty="0" smtClean="0"/>
              <a:t>Helsinki 15/7/2010</a:t>
            </a:r>
          </a:p>
          <a:p>
            <a:endParaRPr lang="en-US" dirty="0"/>
          </a:p>
        </p:txBody>
      </p:sp>
      <p:pic>
        <p:nvPicPr>
          <p:cNvPr id="2050" name="Picture 2" descr="D:\personal\mkalliok\Stuff\HIP_logo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71935" y="4429132"/>
            <a:ext cx="857256" cy="875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Scanner 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0007" y="1214422"/>
            <a:ext cx="7324017" cy="3716918"/>
          </a:xfrm>
          <a:prstGeom prst="rect">
            <a:avLst/>
          </a:prstGeom>
        </p:spPr>
      </p:pic>
      <p:sp>
        <p:nvSpPr>
          <p:cNvPr id="25" name="Title 1"/>
          <p:cNvSpPr txBox="1">
            <a:spLocks/>
          </p:cNvSpPr>
          <p:nvPr/>
        </p:nvSpPr>
        <p:spPr>
          <a:xfrm>
            <a:off x="457200" y="21429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Foil</a:t>
            </a:r>
            <a:r>
              <a:rPr kumimoji="0" lang="fi-FI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Types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8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smtClean="0"/>
              <a:t>15/7/2010</a:t>
            </a:r>
            <a:endParaRPr lang="en-US" dirty="0"/>
          </a:p>
        </p:txBody>
      </p:sp>
      <p:sp>
        <p:nvSpPr>
          <p:cNvPr id="2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57422" y="6356350"/>
            <a:ext cx="4500594" cy="365125"/>
          </a:xfrm>
        </p:spPr>
        <p:txBody>
          <a:bodyPr/>
          <a:lstStyle/>
          <a:p>
            <a:r>
              <a:rPr lang="fi-FI" dirty="0" smtClean="0"/>
              <a:t>M. </a:t>
            </a:r>
            <a:r>
              <a:rPr lang="fi-FI" dirty="0" smtClean="0"/>
              <a:t>Kalliokoski</a:t>
            </a:r>
            <a:endParaRPr lang="fi-FI" dirty="0" smtClean="0"/>
          </a:p>
          <a:p>
            <a:r>
              <a:rPr lang="fi-FI" dirty="0" smtClean="0"/>
              <a:t>Quality Control of  GEM-foils with Optical Scanning System</a:t>
            </a:r>
            <a:endParaRPr lang="en-US" dirty="0"/>
          </a:p>
        </p:txBody>
      </p:sp>
      <p:sp>
        <p:nvSpPr>
          <p:cNvPr id="3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1827D83A-55DF-465A-8BAC-990E7A5BFAE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anner 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0007" y="1214422"/>
            <a:ext cx="7324017" cy="37169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/>
          <a:lstStyle/>
          <a:p>
            <a:r>
              <a:rPr lang="fi-FI" dirty="0" err="1" smtClean="0">
                <a:solidFill>
                  <a:schemeClr val="accent5"/>
                </a:solidFill>
              </a:rPr>
              <a:t>Foil</a:t>
            </a:r>
            <a:r>
              <a:rPr lang="fi-FI" dirty="0" smtClean="0">
                <a:solidFill>
                  <a:schemeClr val="accent5"/>
                </a:solidFill>
              </a:rPr>
              <a:t> Types</a:t>
            </a:r>
            <a:endParaRPr lang="en-US" dirty="0">
              <a:solidFill>
                <a:schemeClr val="accent5"/>
              </a:solidFill>
            </a:endParaRPr>
          </a:p>
        </p:txBody>
      </p:sp>
      <p:pic>
        <p:nvPicPr>
          <p:cNvPr id="9" name="Content Placeholder 8" descr="Im2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r="74318" b="73096"/>
          <a:stretch>
            <a:fillRect/>
          </a:stretch>
        </p:blipFill>
        <p:spPr>
          <a:xfrm>
            <a:off x="3071802" y="3357561"/>
            <a:ext cx="2000264" cy="1571637"/>
          </a:xfrm>
        </p:spPr>
      </p:pic>
      <p:pic>
        <p:nvPicPr>
          <p:cNvPr id="8" name="Content Placeholder 7" descr="Im1.pn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l="51180" t="23610" r="27319" b="53816"/>
          <a:stretch>
            <a:fillRect/>
          </a:stretch>
        </p:blipFill>
        <p:spPr>
          <a:xfrm>
            <a:off x="5500694" y="3357562"/>
            <a:ext cx="1995919" cy="1571636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15/7/2010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M. </a:t>
            </a:r>
            <a:r>
              <a:rPr lang="fi-FI" dirty="0" smtClean="0"/>
              <a:t>Kalliokoski</a:t>
            </a:r>
            <a:endParaRPr lang="fi-FI" dirty="0" smtClean="0"/>
          </a:p>
          <a:p>
            <a:r>
              <a:rPr lang="fi-FI" dirty="0" smtClean="0"/>
              <a:t>Quality Control of  GEM-foils with Optical Scanning System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D83A-55DF-465A-8BAC-990E7A5BFAE5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0" name="Picture 9" descr="Im3.png"/>
          <p:cNvPicPr>
            <a:picLocks noChangeAspect="1"/>
          </p:cNvPicPr>
          <p:nvPr/>
        </p:nvPicPr>
        <p:blipFill>
          <a:blip r:embed="rId5" cstate="print"/>
          <a:srcRect l="49219" t="23958" r="28906" b="53125"/>
          <a:stretch>
            <a:fillRect/>
          </a:stretch>
        </p:blipFill>
        <p:spPr>
          <a:xfrm>
            <a:off x="785786" y="3357562"/>
            <a:ext cx="2000264" cy="1571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solidFill>
                  <a:schemeClr val="accent5"/>
                </a:solidFill>
              </a:rPr>
              <a:t>Foil Spectrum</a:t>
            </a:r>
            <a:endParaRPr lang="en-US" dirty="0">
              <a:solidFill>
                <a:schemeClr val="accent5"/>
              </a:solidFill>
            </a:endParaRPr>
          </a:p>
        </p:txBody>
      </p:sp>
      <p:pic>
        <p:nvPicPr>
          <p:cNvPr id="9" name="Content Placeholder 8" descr="Im2Green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786446" y="3071810"/>
            <a:ext cx="3324220" cy="1373219"/>
          </a:xfrm>
        </p:spPr>
      </p:pic>
      <p:pic>
        <p:nvPicPr>
          <p:cNvPr id="8" name="Content Placeholder 7" descr="Im1Green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786446" y="1419223"/>
            <a:ext cx="3328982" cy="1375187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15/7/2010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M. Kalliokoski, T. Hildén</a:t>
            </a:r>
          </a:p>
          <a:p>
            <a:r>
              <a:rPr lang="fi-FI" smtClean="0"/>
              <a:t>Quality Control of  GEM-foils with Optical Scanning System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D83A-55DF-465A-8BAC-990E7A5BFAE5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0" name="Picture 9" descr="Im3Gree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86446" y="4655694"/>
            <a:ext cx="3286148" cy="1357492"/>
          </a:xfrm>
          <a:prstGeom prst="rect">
            <a:avLst/>
          </a:prstGeom>
        </p:spPr>
      </p:pic>
      <p:pic>
        <p:nvPicPr>
          <p:cNvPr id="11" name="Content Placeholder 7" descr="Im1.png"/>
          <p:cNvPicPr>
            <a:picLocks noChangeAspect="1"/>
          </p:cNvPicPr>
          <p:nvPr/>
        </p:nvPicPr>
        <p:blipFill>
          <a:blip r:embed="rId5" cstate="print"/>
          <a:srcRect l="51180" t="23610" r="27319" b="53816"/>
          <a:stretch>
            <a:fillRect/>
          </a:stretch>
        </p:blipFill>
        <p:spPr>
          <a:xfrm>
            <a:off x="75751" y="1428736"/>
            <a:ext cx="1995919" cy="1571636"/>
          </a:xfrm>
          <a:prstGeom prst="rect">
            <a:avLst/>
          </a:prstGeom>
        </p:spPr>
      </p:pic>
      <p:pic>
        <p:nvPicPr>
          <p:cNvPr id="12" name="Content Placeholder 8" descr="Im2.png"/>
          <p:cNvPicPr>
            <a:picLocks noChangeAspect="1"/>
          </p:cNvPicPr>
          <p:nvPr/>
        </p:nvPicPr>
        <p:blipFill>
          <a:blip r:embed="rId6" cstate="print"/>
          <a:srcRect r="74318" b="73096"/>
          <a:stretch>
            <a:fillRect/>
          </a:stretch>
        </p:blipFill>
        <p:spPr>
          <a:xfrm>
            <a:off x="71406" y="3000372"/>
            <a:ext cx="2000264" cy="1571637"/>
          </a:xfrm>
          <a:prstGeom prst="rect">
            <a:avLst/>
          </a:prstGeom>
        </p:spPr>
      </p:pic>
      <p:pic>
        <p:nvPicPr>
          <p:cNvPr id="13" name="Picture 12" descr="Im3.png"/>
          <p:cNvPicPr>
            <a:picLocks noChangeAspect="1"/>
          </p:cNvPicPr>
          <p:nvPr/>
        </p:nvPicPr>
        <p:blipFill>
          <a:blip r:embed="rId7" cstate="print"/>
          <a:srcRect l="49219" t="23958" r="28906" b="53125"/>
          <a:stretch>
            <a:fillRect/>
          </a:stretch>
        </p:blipFill>
        <p:spPr>
          <a:xfrm>
            <a:off x="71406" y="4572008"/>
            <a:ext cx="2000264" cy="1571636"/>
          </a:xfrm>
          <a:prstGeom prst="rect">
            <a:avLst/>
          </a:prstGeom>
        </p:spPr>
      </p:pic>
      <p:pic>
        <p:nvPicPr>
          <p:cNvPr id="14" name="Picture 13" descr="Im1Red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14546" y="1428736"/>
            <a:ext cx="3429024" cy="1359363"/>
          </a:xfrm>
          <a:prstGeom prst="rect">
            <a:avLst/>
          </a:prstGeom>
        </p:spPr>
      </p:pic>
      <p:pic>
        <p:nvPicPr>
          <p:cNvPr id="15" name="Picture 14" descr="Im2Red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214546" y="3087708"/>
            <a:ext cx="3413625" cy="1357322"/>
          </a:xfrm>
          <a:prstGeom prst="rect">
            <a:avLst/>
          </a:prstGeom>
        </p:spPr>
      </p:pic>
      <p:pic>
        <p:nvPicPr>
          <p:cNvPr id="16" name="Picture 15" descr="Im3Red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214546" y="4643446"/>
            <a:ext cx="3429024" cy="1367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solidFill>
                  <a:schemeClr val="accent5"/>
                </a:solidFill>
              </a:rPr>
              <a:t>Foil Spectrum</a:t>
            </a:r>
            <a:endParaRPr lang="en-US" dirty="0">
              <a:solidFill>
                <a:schemeClr val="accent5"/>
              </a:solidFill>
            </a:endParaRPr>
          </a:p>
        </p:txBody>
      </p:sp>
      <p:pic>
        <p:nvPicPr>
          <p:cNvPr id="8" name="Content Placeholder 7" descr="Im2AdjRed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500174"/>
            <a:ext cx="4899274" cy="1953877"/>
          </a:xfrm>
        </p:spPr>
      </p:pic>
      <p:pic>
        <p:nvPicPr>
          <p:cNvPr id="9" name="Content Placeholder 8" descr="Im2Green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55353" b="50333"/>
          <a:stretch>
            <a:fillRect/>
          </a:stretch>
        </p:blipFill>
        <p:spPr>
          <a:xfrm>
            <a:off x="5660326" y="1928802"/>
            <a:ext cx="3340830" cy="2787369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15/7/2010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M. Kalliokoski, T. Hildén</a:t>
            </a:r>
          </a:p>
          <a:p>
            <a:r>
              <a:rPr lang="fi-FI" smtClean="0"/>
              <a:t>Quality Control of  GEM-foils with Optical Scanning System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D83A-55DF-465A-8BAC-990E7A5BFAE5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0" name="Picture 9" descr="Im2AdjGree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3565412"/>
            <a:ext cx="4857784" cy="2006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solidFill>
                  <a:schemeClr val="accent5"/>
                </a:solidFill>
              </a:rPr>
              <a:t>Mirror </a:t>
            </a:r>
            <a:r>
              <a:rPr lang="fi-FI" dirty="0" smtClean="0">
                <a:solidFill>
                  <a:schemeClr val="accent5"/>
                </a:solidFill>
              </a:rPr>
              <a:t>Foils</a:t>
            </a:r>
            <a:endParaRPr lang="en-US" dirty="0">
              <a:solidFill>
                <a:schemeClr val="accent5"/>
              </a:solidFill>
            </a:endParaRPr>
          </a:p>
        </p:txBody>
      </p:sp>
      <p:pic>
        <p:nvPicPr>
          <p:cNvPr id="8" name="Content Placeholder 7" descr="Scanner 01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400182"/>
            <a:ext cx="4038600" cy="3028950"/>
          </a:xfrm>
        </p:spPr>
      </p:pic>
      <p:pic>
        <p:nvPicPr>
          <p:cNvPr id="9" name="Content Placeholder 8" descr="Im4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37029" r="9581" b="47825"/>
          <a:stretch>
            <a:fillRect/>
          </a:stretch>
        </p:blipFill>
        <p:spPr>
          <a:xfrm>
            <a:off x="4649153" y="1400182"/>
            <a:ext cx="4105590" cy="3009120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15/7/2010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M. </a:t>
            </a:r>
            <a:r>
              <a:rPr lang="fi-FI" dirty="0" smtClean="0"/>
              <a:t>Kalliokoski, T. Hildén</a:t>
            </a:r>
            <a:endParaRPr lang="fi-FI" dirty="0" smtClean="0"/>
          </a:p>
          <a:p>
            <a:r>
              <a:rPr lang="fi-FI" dirty="0" smtClean="0"/>
              <a:t>Quality Control of  GEM-foils with Optical Scanning System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D83A-55DF-465A-8BAC-990E7A5BFAE5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0" name="Picture 9" descr="Scanner 0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4744" y="4214842"/>
            <a:ext cx="1446602" cy="19288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solidFill>
                  <a:schemeClr val="accent5"/>
                </a:solidFill>
              </a:rPr>
              <a:t>Mirror</a:t>
            </a:r>
            <a:r>
              <a:rPr lang="fi-FI" dirty="0" smtClean="0">
                <a:solidFill>
                  <a:schemeClr val="accent5"/>
                </a:solidFill>
              </a:rPr>
              <a:t> </a:t>
            </a:r>
            <a:r>
              <a:rPr lang="fi-FI" dirty="0" smtClean="0">
                <a:solidFill>
                  <a:schemeClr val="accent5"/>
                </a:solidFill>
              </a:rPr>
              <a:t>Foils</a:t>
            </a:r>
            <a:endParaRPr lang="en-US" dirty="0">
              <a:solidFill>
                <a:schemeClr val="accent5"/>
              </a:solidFill>
            </a:endParaRPr>
          </a:p>
        </p:txBody>
      </p:sp>
      <p:pic>
        <p:nvPicPr>
          <p:cNvPr id="8" name="Content Placeholder 7" descr="Im4Green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857356" y="1357298"/>
            <a:ext cx="5533873" cy="2286016"/>
          </a:xfrm>
        </p:spPr>
      </p:pic>
      <p:pic>
        <p:nvPicPr>
          <p:cNvPr id="9" name="Content Placeholder 8" descr="Im4Red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857356" y="3714752"/>
            <a:ext cx="5471625" cy="2182136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15/7/2010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M. Kalliokoski, T. Hildén</a:t>
            </a:r>
          </a:p>
          <a:p>
            <a:r>
              <a:rPr lang="fi-FI" smtClean="0"/>
              <a:t>Quality Control of  GEM-foils with Optical Scanning System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D83A-55DF-465A-8BAC-990E7A5BFAE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solidFill>
                  <a:schemeClr val="accent5"/>
                </a:solidFill>
              </a:rPr>
              <a:t>Analysis</a:t>
            </a:r>
            <a:endParaRPr lang="en-US" dirty="0">
              <a:solidFill>
                <a:schemeClr val="accent5"/>
              </a:solidFill>
            </a:endParaRPr>
          </a:p>
        </p:txBody>
      </p:sp>
      <p:pic>
        <p:nvPicPr>
          <p:cNvPr id="7" name="Content Placeholder 6" descr="58HGFH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2090" y="2843926"/>
            <a:ext cx="4541348" cy="315684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15/7/2010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T</a:t>
            </a:r>
            <a:r>
              <a:rPr lang="fi-FI" dirty="0" smtClean="0"/>
              <a:t>. Hildén</a:t>
            </a:r>
          </a:p>
          <a:p>
            <a:r>
              <a:rPr lang="fi-FI" dirty="0" smtClean="0"/>
              <a:t>Quality Control of  GEM-Foils with Optical Scanning System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D83A-55DF-465A-8BAC-990E7A5BFAE5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" name="Picture 7" descr="58HGF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2840231"/>
            <a:ext cx="4205088" cy="3160537"/>
          </a:xfrm>
          <a:prstGeom prst="rect">
            <a:avLst/>
          </a:prstGeom>
        </p:spPr>
      </p:pic>
      <p:pic>
        <p:nvPicPr>
          <p:cNvPr id="9" name="Picture 8" descr="DSC00741.JPG"/>
          <p:cNvPicPr>
            <a:picLocks noChangeAspect="1"/>
          </p:cNvPicPr>
          <p:nvPr/>
        </p:nvPicPr>
        <p:blipFill>
          <a:blip r:embed="rId4" cstate="print"/>
          <a:srcRect l="18750" t="17708" r="14844" b="36458"/>
          <a:stretch>
            <a:fillRect/>
          </a:stretch>
        </p:blipFill>
        <p:spPr>
          <a:xfrm>
            <a:off x="928662" y="1232912"/>
            <a:ext cx="3000396" cy="1553146"/>
          </a:xfrm>
          <a:prstGeom prst="rect">
            <a:avLst/>
          </a:prstGeom>
        </p:spPr>
      </p:pic>
      <p:pic>
        <p:nvPicPr>
          <p:cNvPr id="10" name="Picture 9" descr="DSC00743.JPG"/>
          <p:cNvPicPr>
            <a:picLocks noChangeAspect="1"/>
          </p:cNvPicPr>
          <p:nvPr/>
        </p:nvPicPr>
        <p:blipFill>
          <a:blip r:embed="rId5" cstate="print"/>
          <a:srcRect l="17969" t="17708" r="10937" b="31250"/>
          <a:stretch>
            <a:fillRect/>
          </a:stretch>
        </p:blipFill>
        <p:spPr>
          <a:xfrm>
            <a:off x="5357818" y="1285860"/>
            <a:ext cx="2786082" cy="1500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solidFill>
                  <a:schemeClr val="accent5"/>
                </a:solidFill>
              </a:rPr>
              <a:t>Defects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15/7/2010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M. </a:t>
            </a:r>
            <a:r>
              <a:rPr lang="fi-FI" dirty="0" smtClean="0"/>
              <a:t>Kalliokoski</a:t>
            </a:r>
            <a:endParaRPr lang="fi-FI" dirty="0" smtClean="0"/>
          </a:p>
          <a:p>
            <a:r>
              <a:rPr lang="fi-FI" dirty="0" smtClean="0"/>
              <a:t>Quality Control of  GEM-Foils with Optical Scanning System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D83A-55DF-465A-8BAC-990E7A5BFAE5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36" name="Picture 35" descr="TG3-Top-210110Image1118.p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57166"/>
            <a:ext cx="2303915" cy="30741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7" name="Picture 36" descr="TG3-Top-210110Image1411.p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1214422"/>
            <a:ext cx="1785950" cy="13404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8" name="Picture 37" descr="TG3-Top-210110Image1420.p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60003" y="2109434"/>
            <a:ext cx="1911865" cy="14287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9" name="Picture 38" descr="TG3-Top-210110Image1910.pn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15140" y="1470599"/>
            <a:ext cx="1381745" cy="10297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0" name="Picture 39" descr="TG3-Top-210110Image1923.pn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8984" y="4286256"/>
            <a:ext cx="2739507" cy="20513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1" name="Picture 40" descr="TG3TImage13-2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56372" y="4000504"/>
            <a:ext cx="1330206" cy="17859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2" name="Picture 41" descr="TG3TImage23-1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43042" y="642918"/>
            <a:ext cx="1857388" cy="13950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3" name="Picture 42" descr="TG3-Top-210110Image1710.png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98852" y="4052681"/>
            <a:ext cx="1735736" cy="13051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4" name="TextBox 43"/>
          <p:cNvSpPr txBox="1"/>
          <p:nvPr/>
        </p:nvSpPr>
        <p:spPr>
          <a:xfrm>
            <a:off x="785786" y="3216992"/>
            <a:ext cx="2357454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i-FI" dirty="0" smtClean="0"/>
              <a:t>Solvent left on the surface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5072066" y="2568355"/>
            <a:ext cx="3286148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i-FI" dirty="0" smtClean="0"/>
              <a:t>Incompletely etched holes or done only from one side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3741860" y="3429000"/>
            <a:ext cx="2357454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i-FI" dirty="0" smtClean="0"/>
              <a:t>Etching defects, Kapton or copper fully removed</a:t>
            </a:r>
            <a:endParaRPr lang="en-US" dirty="0"/>
          </a:p>
        </p:txBody>
      </p:sp>
      <p:pic>
        <p:nvPicPr>
          <p:cNvPr id="47" name="Picture 46" descr="TGH-10-1.png"/>
          <p:cNvPicPr>
            <a:picLocks noChangeAspect="1"/>
          </p:cNvPicPr>
          <p:nvPr/>
        </p:nvPicPr>
        <p:blipFill>
          <a:blip r:embed="rId10" cstate="print"/>
          <a:srcRect l="30469" t="67708" r="53125" b="11458"/>
          <a:stretch>
            <a:fillRect/>
          </a:stretch>
        </p:blipFill>
        <p:spPr>
          <a:xfrm>
            <a:off x="1571604" y="4786322"/>
            <a:ext cx="1500198" cy="1428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solidFill>
                  <a:schemeClr val="accent5"/>
                </a:solidFill>
              </a:rPr>
              <a:t>Other </a:t>
            </a:r>
            <a:r>
              <a:rPr lang="fi-FI" dirty="0" smtClean="0">
                <a:solidFill>
                  <a:schemeClr val="accent5"/>
                </a:solidFill>
              </a:rPr>
              <a:t>Studies</a:t>
            </a:r>
            <a:endParaRPr lang="en-US" dirty="0">
              <a:solidFill>
                <a:schemeClr val="accent5"/>
              </a:solidFill>
            </a:endParaRPr>
          </a:p>
        </p:txBody>
      </p:sp>
      <p:pic>
        <p:nvPicPr>
          <p:cNvPr id="9" name="Content Placeholder 8" descr="TG-RB-6-13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714488"/>
            <a:ext cx="4038600" cy="3028950"/>
          </a:xfrm>
        </p:spPr>
      </p:pic>
      <p:pic>
        <p:nvPicPr>
          <p:cNvPr id="8" name="Content Placeholder 7" descr="Image002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714488"/>
            <a:ext cx="4038600" cy="3028950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15/7/2010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M. </a:t>
            </a:r>
            <a:r>
              <a:rPr lang="fi-FI" dirty="0" smtClean="0"/>
              <a:t>Kalliokoski</a:t>
            </a:r>
            <a:endParaRPr lang="fi-FI" dirty="0" smtClean="0"/>
          </a:p>
          <a:p>
            <a:r>
              <a:rPr lang="fi-FI" dirty="0" smtClean="0"/>
              <a:t>Quality Control of  GEM-foils with Optical Scanning System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D83A-55DF-465A-8BAC-990E7A5BFAE5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Conclusions</a:t>
            </a:r>
            <a:endParaRPr lang="fi-FI" dirty="0"/>
          </a:p>
        </p:txBody>
      </p:sp>
      <p:sp>
        <p:nvSpPr>
          <p:cNvPr id="8" name="Sisällön paikkamerkki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dirty="0" err="1" smtClean="0"/>
              <a:t>We</a:t>
            </a:r>
            <a:r>
              <a:rPr lang="fi-FI" dirty="0" smtClean="0"/>
              <a:t> </a:t>
            </a:r>
            <a:r>
              <a:rPr lang="fi-FI" dirty="0" err="1" smtClean="0"/>
              <a:t>have</a:t>
            </a:r>
            <a:r>
              <a:rPr lang="fi-FI" dirty="0" smtClean="0"/>
              <a:t> </a:t>
            </a:r>
            <a:r>
              <a:rPr lang="fi-FI" dirty="0" err="1" smtClean="0"/>
              <a:t>obtained</a:t>
            </a:r>
            <a:r>
              <a:rPr lang="fi-FI" dirty="0" smtClean="0"/>
              <a:t> an </a:t>
            </a:r>
            <a:r>
              <a:rPr lang="fi-FI" dirty="0" err="1" smtClean="0"/>
              <a:t>optical</a:t>
            </a:r>
            <a:r>
              <a:rPr lang="fi-FI" dirty="0" smtClean="0"/>
              <a:t> </a:t>
            </a:r>
            <a:r>
              <a:rPr lang="fi-FI" dirty="0" err="1" smtClean="0"/>
              <a:t>scanning</a:t>
            </a:r>
            <a:r>
              <a:rPr lang="fi-FI" dirty="0" smtClean="0"/>
              <a:t> </a:t>
            </a:r>
            <a:r>
              <a:rPr lang="fi-FI" dirty="0" err="1" smtClean="0"/>
              <a:t>system</a:t>
            </a:r>
            <a:r>
              <a:rPr lang="fi-FI" dirty="0" smtClean="0"/>
              <a:t> for </a:t>
            </a:r>
            <a:r>
              <a:rPr lang="fi-FI" dirty="0" err="1" smtClean="0"/>
              <a:t>quality</a:t>
            </a:r>
            <a:r>
              <a:rPr lang="fi-FI" dirty="0" smtClean="0"/>
              <a:t> </a:t>
            </a:r>
            <a:r>
              <a:rPr lang="fi-FI" dirty="0" err="1" smtClean="0"/>
              <a:t>control</a:t>
            </a:r>
            <a:r>
              <a:rPr lang="fi-FI" dirty="0" smtClean="0"/>
              <a:t> and </a:t>
            </a:r>
            <a:r>
              <a:rPr lang="fi-FI" dirty="0" err="1" smtClean="0"/>
              <a:t>studies</a:t>
            </a:r>
            <a:r>
              <a:rPr lang="fi-FI" dirty="0" smtClean="0"/>
              <a:t> of </a:t>
            </a:r>
            <a:r>
              <a:rPr lang="fi-FI" dirty="0" err="1" smtClean="0"/>
              <a:t>GEM-foils</a:t>
            </a:r>
            <a:endParaRPr lang="fi-FI" dirty="0" smtClean="0"/>
          </a:p>
          <a:p>
            <a:r>
              <a:rPr lang="fi-FI" dirty="0" smtClean="0"/>
              <a:t>The </a:t>
            </a:r>
            <a:r>
              <a:rPr lang="fi-FI" dirty="0" err="1" smtClean="0"/>
              <a:t>setup</a:t>
            </a:r>
            <a:r>
              <a:rPr lang="fi-FI" dirty="0" smtClean="0"/>
              <a:t> </a:t>
            </a:r>
            <a:r>
              <a:rPr lang="fi-FI" dirty="0" err="1" smtClean="0"/>
              <a:t>can</a:t>
            </a:r>
            <a:r>
              <a:rPr lang="fi-FI" dirty="0" smtClean="0"/>
              <a:t> </a:t>
            </a:r>
            <a:r>
              <a:rPr lang="fi-FI" dirty="0" err="1" smtClean="0"/>
              <a:t>scan</a:t>
            </a:r>
            <a:r>
              <a:rPr lang="fi-FI" dirty="0" smtClean="0"/>
              <a:t> </a:t>
            </a:r>
            <a:r>
              <a:rPr lang="fi-FI" dirty="0" err="1" smtClean="0"/>
              <a:t>foils</a:t>
            </a:r>
            <a:r>
              <a:rPr lang="fi-FI" dirty="0" smtClean="0"/>
              <a:t> </a:t>
            </a:r>
            <a:r>
              <a:rPr lang="fi-FI" dirty="0" err="1" smtClean="0"/>
              <a:t>with</a:t>
            </a:r>
            <a:r>
              <a:rPr lang="fi-FI" dirty="0" smtClean="0"/>
              <a:t> </a:t>
            </a:r>
            <a:r>
              <a:rPr lang="fi-FI" dirty="0" err="1" smtClean="0"/>
              <a:t>maximum</a:t>
            </a:r>
            <a:r>
              <a:rPr lang="fi-FI" dirty="0" smtClean="0"/>
              <a:t> </a:t>
            </a:r>
            <a:r>
              <a:rPr lang="fi-FI" dirty="0" err="1" smtClean="0"/>
              <a:t>resolution</a:t>
            </a:r>
            <a:r>
              <a:rPr lang="fi-FI" dirty="0" smtClean="0"/>
              <a:t> of 1.7 </a:t>
            </a:r>
            <a:r>
              <a:rPr lang="fi-FI" dirty="0" err="1" smtClean="0"/>
              <a:t>micrometers</a:t>
            </a:r>
            <a:r>
              <a:rPr lang="fi-FI" dirty="0" smtClean="0"/>
              <a:t> per </a:t>
            </a:r>
            <a:r>
              <a:rPr lang="fi-FI" dirty="0" err="1" smtClean="0"/>
              <a:t>pixel</a:t>
            </a:r>
            <a:endParaRPr lang="fi-FI" dirty="0" smtClean="0"/>
          </a:p>
          <a:p>
            <a:r>
              <a:rPr lang="fi-FI" dirty="0" smtClean="0"/>
              <a:t>D</a:t>
            </a:r>
            <a:r>
              <a:rPr lang="fi-FI" dirty="0" smtClean="0"/>
              <a:t>ifferent </a:t>
            </a:r>
            <a:r>
              <a:rPr lang="fi-FI" dirty="0" smtClean="0"/>
              <a:t>defects can be </a:t>
            </a:r>
            <a:r>
              <a:rPr lang="fi-FI" dirty="0" smtClean="0"/>
              <a:t>discovered</a:t>
            </a:r>
            <a:endParaRPr lang="fi-FI" dirty="0" smtClean="0"/>
          </a:p>
          <a:p>
            <a:r>
              <a:rPr lang="fi-FI" dirty="0" smtClean="0"/>
              <a:t>Analysis tools have been developed to study the quality of the </a:t>
            </a:r>
            <a:r>
              <a:rPr lang="fi-FI" dirty="0" smtClean="0"/>
              <a:t>foils</a:t>
            </a:r>
          </a:p>
          <a:p>
            <a:r>
              <a:rPr lang="fi-FI" dirty="0" smtClean="0"/>
              <a:t>With preliminary analysis mean inner hole size of 49 ± 6 </a:t>
            </a:r>
            <a:r>
              <a:rPr lang="el-GR" dirty="0" smtClean="0"/>
              <a:t>μ</a:t>
            </a:r>
            <a:r>
              <a:rPr lang="fi-FI" dirty="0" smtClean="0"/>
              <a:t>m has been measured from TOTEM foils</a:t>
            </a:r>
            <a:endParaRPr lang="fi-FI" dirty="0" smtClean="0"/>
          </a:p>
          <a:p>
            <a:endParaRPr lang="fi-FI" dirty="0" smtClean="0"/>
          </a:p>
          <a:p>
            <a:endParaRPr lang="fi-FI" dirty="0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15/7/2010</a:t>
            </a:r>
            <a:endParaRPr lang="en-US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M. Kalliokoski, T. Hildén</a:t>
            </a:r>
          </a:p>
          <a:p>
            <a:r>
              <a:rPr lang="fi-FI" smtClean="0"/>
              <a:t>Quality Control of  GEM-foils with Optical Scanning System</a:t>
            </a:r>
            <a:endParaRPr lang="en-US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D83A-55DF-465A-8BAC-990E7A5BFAE5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solidFill>
                  <a:schemeClr val="accent5"/>
                </a:solidFill>
              </a:rPr>
              <a:t>XYZ-linears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Movement of the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linears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1 m in X and Y direction</a:t>
            </a:r>
          </a:p>
          <a:p>
            <a:pPr lvl="1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Maximum velocity ~5.5 cm/s</a:t>
            </a:r>
          </a:p>
          <a:p>
            <a:pPr lvl="1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Accuracy &lt; 100 </a:t>
            </a:r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</a:rPr>
              <a:t>μm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 over </a:t>
            </a:r>
            <a:b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1 m</a:t>
            </a:r>
          </a:p>
          <a:p>
            <a:pPr lvl="1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Repeatability  &lt; 10 μm</a:t>
            </a: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Z movement 12 cm</a:t>
            </a:r>
          </a:p>
          <a:p>
            <a:pPr lvl="1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Space between z-linear and top of the table ~4.5 cm</a:t>
            </a:r>
          </a:p>
          <a:p>
            <a:pPr lvl="1"/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Maximum velocity 4 cm/s</a:t>
            </a:r>
          </a:p>
          <a:p>
            <a:endParaRPr lang="en-US" dirty="0"/>
          </a:p>
        </p:txBody>
      </p:sp>
      <p:pic>
        <p:nvPicPr>
          <p:cNvPr id="12" name="Content Placeholder 11" descr="VALOPÖYTÄ5 2009.11.0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143504" y="1428736"/>
            <a:ext cx="3043230" cy="240898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15/7/2010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M. </a:t>
            </a:r>
            <a:r>
              <a:rPr lang="fi-FI" dirty="0" smtClean="0"/>
              <a:t>Kalliokoski</a:t>
            </a:r>
            <a:endParaRPr lang="fi-FI" dirty="0" smtClean="0"/>
          </a:p>
          <a:p>
            <a:r>
              <a:rPr lang="fi-FI" dirty="0" smtClean="0"/>
              <a:t>Quality Control of  GEM-Foils with Optical Scanning System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D83A-55DF-465A-8BAC-990E7A5BFAE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3" name="Picture 12" descr="Pictur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33472" y="4074531"/>
            <a:ext cx="3081866" cy="1732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solidFill>
                  <a:schemeClr val="accent5"/>
                </a:solidFill>
              </a:rPr>
              <a:t>Camera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dirty="0" smtClean="0">
                <a:solidFill>
                  <a:schemeClr val="accent1">
                    <a:lumMod val="50000"/>
                  </a:schemeClr>
                </a:solidFill>
              </a:rPr>
              <a:t>Artray Artcam-900MI – USB 2.0</a:t>
            </a:r>
          </a:p>
          <a:p>
            <a:r>
              <a:rPr lang="fi-FI" dirty="0" smtClean="0">
                <a:solidFill>
                  <a:schemeClr val="accent1">
                    <a:lumMod val="50000"/>
                  </a:schemeClr>
                </a:solidFill>
              </a:rPr>
              <a:t>9 Mpix color camera with c-mount</a:t>
            </a:r>
          </a:p>
          <a:p>
            <a:r>
              <a:rPr lang="fi-FI" dirty="0" smtClean="0">
                <a:solidFill>
                  <a:schemeClr val="accent1">
                    <a:lumMod val="50000"/>
                  </a:schemeClr>
                </a:solidFill>
              </a:rPr>
              <a:t>Maximum resolution of 3488 x 2616 pixels</a:t>
            </a:r>
          </a:p>
          <a:p>
            <a:pPr lvl="1"/>
            <a:r>
              <a:rPr lang="fi-FI" dirty="0" smtClean="0">
                <a:solidFill>
                  <a:schemeClr val="accent2">
                    <a:lumMod val="75000"/>
                  </a:schemeClr>
                </a:solidFill>
              </a:rPr>
              <a:t>Pixel size of 1.75 x 1.75 </a:t>
            </a:r>
            <a:r>
              <a:rPr lang="el-GR" dirty="0" smtClean="0">
                <a:solidFill>
                  <a:schemeClr val="accent2">
                    <a:lumMod val="75000"/>
                  </a:schemeClr>
                </a:solidFill>
              </a:rPr>
              <a:t>μ</a:t>
            </a:r>
            <a:r>
              <a:rPr lang="fi-FI" dirty="0" smtClean="0">
                <a:solidFill>
                  <a:schemeClr val="accent2">
                    <a:lumMod val="75000"/>
                  </a:schemeClr>
                </a:solidFill>
              </a:rPr>
              <a:t>m</a:t>
            </a:r>
          </a:p>
          <a:p>
            <a:r>
              <a:rPr lang="fi-FI" dirty="0" smtClean="0">
                <a:solidFill>
                  <a:schemeClr val="accent1">
                    <a:lumMod val="50000"/>
                  </a:schemeClr>
                </a:solidFill>
              </a:rPr>
              <a:t>With maximum resolution frame rates from 1.2 to 3.9 per second 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Content Placeholder 7" descr="img5610150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214942" y="1428736"/>
            <a:ext cx="2714616" cy="2026913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15/7/2010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M. </a:t>
            </a:r>
            <a:r>
              <a:rPr lang="fi-FI" dirty="0" smtClean="0"/>
              <a:t>Kalliokoski</a:t>
            </a:r>
            <a:endParaRPr lang="fi-FI" dirty="0" smtClean="0"/>
          </a:p>
          <a:p>
            <a:r>
              <a:rPr lang="fi-FI" dirty="0" smtClean="0"/>
              <a:t>Quality Control of  GEM-Foils with Optical Scanning System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D83A-55DF-465A-8BAC-990E7A5BFAE5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9" name="Content Placeholder 8" descr="Picture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7919" y="3500438"/>
            <a:ext cx="1928826" cy="2571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solidFill>
                  <a:schemeClr val="accent5"/>
                </a:solidFill>
              </a:rPr>
              <a:t>Optics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Two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telecentric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lenses with magnifications of 1.00 and 0.37</a:t>
            </a: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Image sizes respectively 6.1 x 4.6 and </a:t>
            </a:r>
            <a:b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16.5 x 12.4 mm</a:t>
            </a: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Pixel sizes 1.75 and </a:t>
            </a:r>
            <a:b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4.73 μm</a:t>
            </a: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Working distance </a:t>
            </a:r>
            <a:b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~63 mm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Content Placeholder 8" descr="Picture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217454" y="1674201"/>
            <a:ext cx="2900091" cy="386678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15/7/2010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M. </a:t>
            </a:r>
            <a:r>
              <a:rPr lang="fi-FI" dirty="0" smtClean="0"/>
              <a:t>Kalliokoski</a:t>
            </a:r>
            <a:endParaRPr lang="fi-FI" dirty="0" smtClean="0"/>
          </a:p>
          <a:p>
            <a:r>
              <a:rPr lang="fi-FI" dirty="0" smtClean="0"/>
              <a:t>Quality Control of  GEM-Foils with Optical Scanning System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D83A-55DF-465A-8BAC-990E7A5BFAE5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solidFill>
                  <a:schemeClr val="accent5"/>
                </a:solidFill>
              </a:rPr>
              <a:t>Laser Telemeter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i-FI" dirty="0" smtClean="0">
                <a:solidFill>
                  <a:schemeClr val="accent1">
                    <a:lumMod val="50000"/>
                  </a:schemeClr>
                </a:solidFill>
              </a:rPr>
              <a:t>Focal distance is adjusted automatically during the scans</a:t>
            </a:r>
          </a:p>
          <a:p>
            <a:r>
              <a:rPr lang="fi-FI" dirty="0" smtClean="0">
                <a:solidFill>
                  <a:schemeClr val="accent1">
                    <a:lumMod val="50000"/>
                  </a:schemeClr>
                </a:solidFill>
              </a:rPr>
              <a:t>Distance is measured with Micro-Epsilon OptoNCDT-1302 -20 laser telemeter</a:t>
            </a:r>
          </a:p>
          <a:p>
            <a:r>
              <a:rPr lang="fi-FI" dirty="0" smtClean="0">
                <a:solidFill>
                  <a:schemeClr val="accent1">
                    <a:lumMod val="50000"/>
                  </a:schemeClr>
                </a:solidFill>
              </a:rPr>
              <a:t>Maximum static resolution 4 </a:t>
            </a:r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μ</a:t>
            </a:r>
            <a:r>
              <a:rPr lang="fi-FI" dirty="0" smtClean="0">
                <a:solidFill>
                  <a:schemeClr val="accent1">
                    <a:lumMod val="50000"/>
                  </a:schemeClr>
                </a:solidFill>
              </a:rPr>
              <a:t>m, dynamic 10 </a:t>
            </a:r>
            <a:r>
              <a:rPr lang="el-GR" dirty="0" smtClean="0">
                <a:solidFill>
                  <a:schemeClr val="accent1">
                    <a:lumMod val="50000"/>
                  </a:schemeClr>
                </a:solidFill>
              </a:rPr>
              <a:t>μ</a:t>
            </a:r>
            <a:r>
              <a:rPr lang="fi-FI" dirty="0" smtClean="0">
                <a:solidFill>
                  <a:schemeClr val="accent1">
                    <a:lumMod val="50000"/>
                  </a:schemeClr>
                </a:solidFill>
              </a:rPr>
              <a:t>m</a:t>
            </a:r>
          </a:p>
          <a:p>
            <a:r>
              <a:rPr lang="fi-FI" dirty="0" smtClean="0">
                <a:solidFill>
                  <a:schemeClr val="accent1">
                    <a:lumMod val="50000"/>
                  </a:schemeClr>
                </a:solidFill>
              </a:rPr>
              <a:t>Measuring rate 750 Hz</a:t>
            </a:r>
          </a:p>
          <a:p>
            <a:r>
              <a:rPr lang="fi-FI" dirty="0" smtClean="0">
                <a:solidFill>
                  <a:schemeClr val="accent1">
                    <a:lumMod val="50000"/>
                  </a:schemeClr>
                </a:solidFill>
              </a:rPr>
              <a:t>Tilted in angle to measure from the focal point of the camera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15/7/2010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M. </a:t>
            </a:r>
            <a:r>
              <a:rPr lang="fi-FI" dirty="0" smtClean="0"/>
              <a:t>Kalliokoski</a:t>
            </a:r>
            <a:endParaRPr lang="fi-FI" dirty="0" smtClean="0"/>
          </a:p>
          <a:p>
            <a:r>
              <a:rPr lang="fi-FI" dirty="0" smtClean="0"/>
              <a:t>Quality Control of  GEM-Foils with Optical Scanning System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D83A-55DF-465A-8BAC-990E7A5BFAE5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1357298"/>
            <a:ext cx="2531460" cy="212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Laser opera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3500438"/>
            <a:ext cx="3486951" cy="2525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solidFill>
                  <a:schemeClr val="accent5"/>
                </a:solidFill>
              </a:rPr>
              <a:t>Lighting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i-FI" dirty="0" smtClean="0">
                <a:solidFill>
                  <a:schemeClr val="accent1">
                    <a:lumMod val="50000"/>
                  </a:schemeClr>
                </a:solidFill>
              </a:rPr>
              <a:t>Imagon 95x95 cm LED light table for background light </a:t>
            </a:r>
          </a:p>
          <a:p>
            <a:pPr lvl="1"/>
            <a:r>
              <a:rPr lang="fi-FI" dirty="0" smtClean="0">
                <a:solidFill>
                  <a:schemeClr val="accent2">
                    <a:lumMod val="75000"/>
                  </a:schemeClr>
                </a:solidFill>
              </a:rPr>
              <a:t>Unadjustable</a:t>
            </a:r>
          </a:p>
          <a:p>
            <a:pPr lvl="1"/>
            <a:r>
              <a:rPr lang="fi-FI" dirty="0" smtClean="0">
                <a:solidFill>
                  <a:schemeClr val="accent2">
                    <a:lumMod val="75000"/>
                  </a:schemeClr>
                </a:solidFill>
              </a:rPr>
              <a:t>Brightness of the holes can be adjusted only by exposure time</a:t>
            </a:r>
          </a:p>
          <a:p>
            <a:pPr lvl="1"/>
            <a:r>
              <a:rPr lang="fi-FI" dirty="0" smtClean="0">
                <a:solidFill>
                  <a:schemeClr val="accent2">
                    <a:lumMod val="75000"/>
                  </a:schemeClr>
                </a:solidFill>
              </a:rPr>
              <a:t>In some cases diffusors can be used</a:t>
            </a:r>
          </a:p>
          <a:p>
            <a:pPr lvl="2"/>
            <a:r>
              <a:rPr lang="fi-FI" dirty="0" smtClean="0">
                <a:solidFill>
                  <a:srgbClr val="00B050"/>
                </a:solidFill>
              </a:rPr>
              <a:t>Not for GEMs</a:t>
            </a:r>
          </a:p>
          <a:p>
            <a:r>
              <a:rPr lang="fi-FI" dirty="0" smtClean="0">
                <a:solidFill>
                  <a:schemeClr val="accent1">
                    <a:lumMod val="50000"/>
                  </a:schemeClr>
                </a:solidFill>
              </a:rPr>
              <a:t>HXD-IA Dimming Ring LED Illuminator attached to the camera for foreground light</a:t>
            </a:r>
          </a:p>
          <a:p>
            <a:pPr lvl="1"/>
            <a:r>
              <a:rPr lang="fi-FI" dirty="0" smtClean="0">
                <a:solidFill>
                  <a:schemeClr val="accent2">
                    <a:lumMod val="75000"/>
                  </a:schemeClr>
                </a:solidFill>
              </a:rPr>
              <a:t>Adjustable</a:t>
            </a:r>
          </a:p>
          <a:p>
            <a:pPr lvl="1"/>
            <a:r>
              <a:rPr lang="fi-FI" dirty="0" smtClean="0">
                <a:solidFill>
                  <a:schemeClr val="accent2">
                    <a:lumMod val="75000"/>
                  </a:schemeClr>
                </a:solidFill>
              </a:rPr>
              <a:t>Different foils require different intensities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Content Placeholder 7" descr="Scanner 00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929190" y="1428736"/>
            <a:ext cx="3000396" cy="2250297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15/7/2010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M. </a:t>
            </a:r>
            <a:r>
              <a:rPr lang="fi-FI" dirty="0" smtClean="0"/>
              <a:t>Kalliokoski</a:t>
            </a:r>
            <a:endParaRPr lang="fi-FI" dirty="0" smtClean="0"/>
          </a:p>
          <a:p>
            <a:r>
              <a:rPr lang="fi-FI" dirty="0" smtClean="0"/>
              <a:t>Quality Control of  GEM-foils with Optical Scanning System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D83A-55DF-465A-8BAC-990E7A5BFAE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9" name="Picture 8" descr="Scanner 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3857628"/>
            <a:ext cx="1446602" cy="1928802"/>
          </a:xfrm>
          <a:prstGeom prst="rect">
            <a:avLst/>
          </a:prstGeom>
        </p:spPr>
      </p:pic>
      <p:pic>
        <p:nvPicPr>
          <p:cNvPr id="10" name="Picture 9" descr="Scanner 0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00760" y="4000504"/>
            <a:ext cx="2257899" cy="16779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solidFill>
                  <a:schemeClr val="accent5"/>
                </a:solidFill>
              </a:rPr>
              <a:t>Vibration Control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i-FI" dirty="0" smtClean="0">
                <a:solidFill>
                  <a:schemeClr val="accent1">
                    <a:lumMod val="50000"/>
                  </a:schemeClr>
                </a:solidFill>
              </a:rPr>
              <a:t>Low frequency tremble was observed to disturb the scanning</a:t>
            </a:r>
          </a:p>
          <a:p>
            <a:r>
              <a:rPr lang="fi-FI" dirty="0" smtClean="0">
                <a:solidFill>
                  <a:schemeClr val="accent1">
                    <a:lumMod val="50000"/>
                  </a:schemeClr>
                </a:solidFill>
              </a:rPr>
              <a:t>To reduce problems on keeping the focus during the scans, two piezo elements were fixed to the end of the X-linear to measure the vibrations</a:t>
            </a:r>
          </a:p>
          <a:p>
            <a:r>
              <a:rPr lang="fi-FI" dirty="0" smtClean="0">
                <a:solidFill>
                  <a:schemeClr val="accent1">
                    <a:lumMod val="50000"/>
                  </a:schemeClr>
                </a:solidFill>
              </a:rPr>
              <a:t>From measurements we could get the optimal waiting time between the movement and image taking</a:t>
            </a:r>
          </a:p>
          <a:p>
            <a:endParaRPr lang="en-US" dirty="0"/>
          </a:p>
        </p:txBody>
      </p:sp>
      <p:pic>
        <p:nvPicPr>
          <p:cNvPr id="8" name="Content Placeholder 7" descr="Scanner 01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15/7/2010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M. </a:t>
            </a:r>
            <a:r>
              <a:rPr lang="fi-FI" dirty="0" smtClean="0"/>
              <a:t>Kalliokoski</a:t>
            </a:r>
            <a:endParaRPr lang="fi-FI" dirty="0" smtClean="0"/>
          </a:p>
          <a:p>
            <a:r>
              <a:rPr lang="fi-FI" dirty="0" smtClean="0"/>
              <a:t>Quality Control of  GEM-foils with Optical Scanning System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D83A-55DF-465A-8BAC-990E7A5BFAE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solidFill>
                  <a:schemeClr val="accent5"/>
                </a:solidFill>
              </a:rPr>
              <a:t>Scanning of GEM-Foils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i-FI" dirty="0" smtClean="0">
                <a:solidFill>
                  <a:schemeClr val="accent1">
                    <a:lumMod val="50000"/>
                  </a:schemeClr>
                </a:solidFill>
              </a:rPr>
              <a:t>LabView program controls the movement of the components</a:t>
            </a:r>
          </a:p>
          <a:p>
            <a:r>
              <a:rPr lang="fi-FI" dirty="0" smtClean="0">
                <a:solidFill>
                  <a:schemeClr val="accent1">
                    <a:lumMod val="50000"/>
                  </a:schemeClr>
                </a:solidFill>
              </a:rPr>
              <a:t>With maximum resolution scan of an area of 30 x 10 cm takes about 4 hours</a:t>
            </a:r>
          </a:p>
          <a:p>
            <a:pPr lvl="1">
              <a:buFont typeface="Symbol"/>
              <a:buChar char="Þ"/>
            </a:pPr>
            <a:r>
              <a:rPr lang="fi-FI" dirty="0" smtClean="0">
                <a:solidFill>
                  <a:schemeClr val="accent2">
                    <a:lumMod val="75000"/>
                  </a:schemeClr>
                </a:solidFill>
              </a:rPr>
              <a:t>Scan of the whole area of 95 x 95 cm takes about 30 hours</a:t>
            </a:r>
          </a:p>
          <a:p>
            <a:r>
              <a:rPr lang="fi-FI" dirty="0" smtClean="0">
                <a:solidFill>
                  <a:schemeClr val="accent1">
                    <a:lumMod val="50000"/>
                  </a:schemeClr>
                </a:solidFill>
              </a:rPr>
              <a:t>From an area of </a:t>
            </a:r>
            <a:br>
              <a:rPr lang="fi-FI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fi-FI" dirty="0" smtClean="0">
                <a:solidFill>
                  <a:schemeClr val="accent1">
                    <a:lumMod val="50000"/>
                  </a:schemeClr>
                </a:solidFill>
              </a:rPr>
              <a:t>30 x 10 cm about 1500 images are taken</a:t>
            </a:r>
          </a:p>
          <a:p>
            <a:pPr lvl="1"/>
            <a:r>
              <a:rPr lang="fi-FI" dirty="0" smtClean="0">
                <a:solidFill>
                  <a:schemeClr val="accent2">
                    <a:lumMod val="75000"/>
                  </a:schemeClr>
                </a:solidFill>
              </a:rPr>
              <a:t>Average size of a sharp image is about 20 MB</a:t>
            </a:r>
          </a:p>
          <a:p>
            <a:pPr lvl="1">
              <a:buNone/>
            </a:pPr>
            <a:r>
              <a:rPr lang="fi-FI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fi-FI" dirty="0" smtClean="0">
                <a:solidFill>
                  <a:schemeClr val="accent2">
                    <a:lumMod val="75000"/>
                  </a:schemeClr>
                </a:solidFill>
              </a:rPr>
              <a:t>=&gt; 1500 images = 30 GB</a:t>
            </a:r>
          </a:p>
          <a:p>
            <a:pPr lvl="1">
              <a:buNone/>
            </a:pPr>
            <a:r>
              <a:rPr lang="fi-FI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fi-FI" dirty="0" smtClean="0">
                <a:solidFill>
                  <a:schemeClr val="accent2">
                    <a:lumMod val="75000"/>
                  </a:schemeClr>
                </a:solidFill>
              </a:rPr>
              <a:t>=&gt; Online analysis with data reduction is required</a:t>
            </a:r>
          </a:p>
          <a:p>
            <a:pPr lvl="1">
              <a:buNone/>
            </a:pPr>
            <a:endParaRPr lang="fi-FI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8" name="Content Placeholder 7" descr="NPG-B23-12-13.png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143504" y="3714752"/>
            <a:ext cx="3067072" cy="2302322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15/7/2010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M. </a:t>
            </a:r>
            <a:r>
              <a:rPr lang="fi-FI" dirty="0" smtClean="0"/>
              <a:t>Kalliokoski</a:t>
            </a:r>
            <a:endParaRPr lang="fi-FI" dirty="0" smtClean="0"/>
          </a:p>
          <a:p>
            <a:r>
              <a:rPr lang="fi-FI" dirty="0" smtClean="0"/>
              <a:t>Quality Control of  GEM-Foils with Optical Scanning System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D83A-55DF-465A-8BAC-990E7A5BFAE5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9" name="Picture 8" descr="Pictur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33472" y="1428736"/>
            <a:ext cx="3081866" cy="2263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solidFill>
                  <a:schemeClr val="accent5"/>
                </a:solidFill>
              </a:rPr>
              <a:t>Distorsions</a:t>
            </a:r>
            <a:endParaRPr lang="en-US" dirty="0">
              <a:solidFill>
                <a:schemeClr val="accent5"/>
              </a:solidFill>
            </a:endParaRPr>
          </a:p>
        </p:txBody>
      </p:sp>
      <p:pic>
        <p:nvPicPr>
          <p:cNvPr id="8" name="Content Placeholder 7" descr="HG2F3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1614496"/>
            <a:ext cx="4038600" cy="302895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dirty="0" smtClean="0">
                <a:solidFill>
                  <a:schemeClr val="accent1">
                    <a:lumMod val="50000"/>
                  </a:schemeClr>
                </a:solidFill>
              </a:rPr>
              <a:t>Framed foils generally have some tensions on the surface</a:t>
            </a:r>
          </a:p>
          <a:p>
            <a:r>
              <a:rPr lang="fi-FI" dirty="0" smtClean="0">
                <a:solidFill>
                  <a:schemeClr val="accent1">
                    <a:lumMod val="50000"/>
                  </a:schemeClr>
                </a:solidFill>
              </a:rPr>
              <a:t>This will distort the frames </a:t>
            </a:r>
            <a:endParaRPr lang="fi-FI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fi-FI" dirty="0" smtClean="0">
                <a:solidFill>
                  <a:schemeClr val="accent1">
                    <a:lumMod val="50000"/>
                  </a:schemeClr>
                </a:solidFill>
              </a:rPr>
              <a:t>Straightening the foil ususally creates local undulations</a:t>
            </a:r>
          </a:p>
          <a:p>
            <a:r>
              <a:rPr lang="fi-FI" dirty="0" smtClean="0">
                <a:solidFill>
                  <a:schemeClr val="accent1">
                    <a:lumMod val="50000"/>
                  </a:schemeClr>
                </a:solidFill>
              </a:rPr>
              <a:t>This can be seen also with unframed foils but with smaller distorsions</a:t>
            </a:r>
            <a:endParaRPr lang="fi-FI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None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15/7/2010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M. </a:t>
            </a:r>
            <a:r>
              <a:rPr lang="fi-FI" dirty="0" smtClean="0"/>
              <a:t>Kalliokoski</a:t>
            </a:r>
            <a:endParaRPr lang="fi-FI" dirty="0" smtClean="0"/>
          </a:p>
          <a:p>
            <a:r>
              <a:rPr lang="fi-FI" dirty="0" smtClean="0"/>
              <a:t>Quality Control of  GEM-foils with Optical Scanning System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7D83A-55DF-465A-8BAC-990E7A5BFAE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1993</TotalTime>
  <Words>678</Words>
  <Application>Microsoft Office PowerPoint</Application>
  <PresentationFormat>On-screen Show (4:3)</PresentationFormat>
  <Paragraphs>150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Quality Control of GEM-Foils with Optical Scanning System</vt:lpstr>
      <vt:lpstr>XYZ-linears</vt:lpstr>
      <vt:lpstr>Camera</vt:lpstr>
      <vt:lpstr>Optics</vt:lpstr>
      <vt:lpstr>Laser Telemeter</vt:lpstr>
      <vt:lpstr>Lighting</vt:lpstr>
      <vt:lpstr>Vibration Control</vt:lpstr>
      <vt:lpstr>Scanning of GEM-Foils</vt:lpstr>
      <vt:lpstr>Distorsions</vt:lpstr>
      <vt:lpstr>Slide 10</vt:lpstr>
      <vt:lpstr>Foil Types</vt:lpstr>
      <vt:lpstr>Foil Spectrum</vt:lpstr>
      <vt:lpstr>Foil Spectrum</vt:lpstr>
      <vt:lpstr>Mirror Foils</vt:lpstr>
      <vt:lpstr>Mirror Foils</vt:lpstr>
      <vt:lpstr>Analysis</vt:lpstr>
      <vt:lpstr>Defects</vt:lpstr>
      <vt:lpstr>Other Studies</vt:lpstr>
      <vt:lpstr>Conclusions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Quality Control of the GEM-Foils with Optical Scanning System</dc:title>
  <dc:creator>Matti Kalliokoski</dc:creator>
  <cp:lastModifiedBy>Matti Kalliokoski</cp:lastModifiedBy>
  <cp:revision>84</cp:revision>
  <dcterms:created xsi:type="dcterms:W3CDTF">2010-07-13T11:29:42Z</dcterms:created>
  <dcterms:modified xsi:type="dcterms:W3CDTF">2010-07-15T09:19:49Z</dcterms:modified>
</cp:coreProperties>
</file>