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66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472" autoAdjust="0"/>
  </p:normalViewPr>
  <p:slideViewPr>
    <p:cSldViewPr>
      <p:cViewPr>
        <p:scale>
          <a:sx n="100" d="100"/>
          <a:sy n="100" d="100"/>
        </p:scale>
        <p:origin x="-40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4E0A0-A884-4854-B1E3-40E5EC53C26E}" type="datetimeFigureOut">
              <a:rPr lang="fr-FR" smtClean="0"/>
              <a:pPr/>
              <a:t>14/07/2010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Crete june 2009                                        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DC95E-8C2D-42CE-8114-CD29843B7C1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95EE8-C426-4F9A-A5E8-BB48425C5209}" type="datetimeFigureOut">
              <a:rPr lang="fr-FR" smtClean="0"/>
              <a:pPr/>
              <a:t>14/07/2010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Crete june 2009                                        Rui De Oliveira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36A8-1527-4CDB-9B02-792F349C542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36A8-1527-4CDB-9B02-792F349C542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Crete june 2009                                        Rui De Oliveira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3109D4-FA80-4A90-B44C-1478B9E5D6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A379B-C566-4C1E-A3AA-105D641FD4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3F13AF-1E37-40C5-88A3-CA32982DFA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1A82B-60EA-444D-8579-EEBAA4DD18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CDB49-45AF-4A20-B511-637A6098F7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C3D12-C627-41DF-BB55-A5DDB5F348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FBB67-C0A9-48C1-964E-0F6A9CE3D9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C45575-02CE-4856-B169-A431123AF2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F1EFD-5274-43F0-B764-738C2A4D7A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77DEF-A12D-4CBB-82BA-DC04EEE43B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BDE48-2C4E-461A-985C-F987C4C430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D1739-5158-4819-96AA-D8364C8539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Update on large size GEM manufacturing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dirty="0" smtClean="0"/>
          </a:p>
          <a:p>
            <a:r>
              <a:rPr lang="en-US" b="1" dirty="0" err="1" smtClean="0">
                <a:solidFill>
                  <a:schemeClr val="bg1"/>
                </a:solidFill>
              </a:rPr>
              <a:t>Rui</a:t>
            </a:r>
            <a:r>
              <a:rPr lang="en-US" b="1" dirty="0" smtClean="0">
                <a:solidFill>
                  <a:schemeClr val="bg1"/>
                </a:solidFill>
              </a:rPr>
              <a:t> de Oliveira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4" name="Picture 7" descr="C:\Users\danilo\Documents\Conferences\biodola09\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2413"/>
            <a:ext cx="9172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30" y="2168860"/>
            <a:ext cx="708660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Charcaterisation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80476-2627-4305-9341-735D6D2F7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Introducing GEM #1 – electrodes…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CBF00-E944-4A80-A891-6E8B134975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8575" y="1281113"/>
            <a:ext cx="862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TOP</a:t>
            </a: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7450138" y="6357938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BOTTOM</a:t>
            </a:r>
          </a:p>
        </p:txBody>
      </p:sp>
      <p:pic>
        <p:nvPicPr>
          <p:cNvPr id="24582" name="Picture 11" descr="2010.05.17_CMS1_Top_50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1276350"/>
            <a:ext cx="54006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2010.05.17_CMS1_Bottom_50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786063"/>
            <a:ext cx="54006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Introducing GEM #2 – electrodes…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8CA91-AA05-456D-8EA0-315AD8D0A6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28575" y="1281113"/>
            <a:ext cx="862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TOP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7450138" y="6357938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BOTTOM</a:t>
            </a:r>
          </a:p>
        </p:txBody>
      </p:sp>
      <p:pic>
        <p:nvPicPr>
          <p:cNvPr id="25606" name="Picture 7" descr="2010.05.17_CMS2_Top_50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276350"/>
            <a:ext cx="54006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2010.05.17_CMS2_Bottom_50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275" y="2779713"/>
            <a:ext cx="54006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Introducing GEM #3 – electrodes…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9AF87-5204-48A4-A1CB-A8E4F5FD4C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28575" y="1281113"/>
            <a:ext cx="862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TOP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7450138" y="6357938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BOTTOM</a:t>
            </a:r>
          </a:p>
        </p:txBody>
      </p:sp>
      <p:pic>
        <p:nvPicPr>
          <p:cNvPr id="26630" name="Picture 9" descr="2010.05.17_CMS3_Top_50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274763"/>
            <a:ext cx="54006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2010.05.17_CMS3_Bottom_50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275" y="2789238"/>
            <a:ext cx="54006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/>
          <a:lstStyle/>
          <a:p>
            <a:pPr eaLnBrk="1" hangingPunct="1"/>
            <a:r>
              <a:rPr lang="en-US" smtClean="0"/>
              <a:t>…and cross section pictures (1)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F0F02-94DC-4084-95B1-4B2D464EDF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28575" y="1281113"/>
            <a:ext cx="862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TOP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7450138" y="6357938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BOTTOM</a:t>
            </a: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266825"/>
            <a:ext cx="5400675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275" y="2790825"/>
            <a:ext cx="5400675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3479800" y="1285875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Sample 1</a:t>
            </a: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7185025" y="2805113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Sample 2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/>
          <a:lstStyle/>
          <a:p>
            <a:pPr eaLnBrk="1" hangingPunct="1"/>
            <a:r>
              <a:rPr lang="en-US" smtClean="0"/>
              <a:t>…and cross section pictures (2)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3BA28E-7800-4B66-B6D0-FBF29A3AE9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28575" y="1281113"/>
            <a:ext cx="862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TOP</a:t>
            </a: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7450138" y="6357938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BOTTOM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271588"/>
            <a:ext cx="5400675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275" y="2795588"/>
            <a:ext cx="5400675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3470275" y="1285875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Sample 3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7186613" y="2814638"/>
            <a:ext cx="1916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Sample 4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Preparing the experimental setup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A3FED-5705-4C51-8729-4241B36115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11" name="Rectangle 10"/>
          <p:cNvSpPr/>
          <p:nvPr/>
        </p:nvSpPr>
        <p:spPr>
          <a:xfrm>
            <a:off x="746125" y="1416050"/>
            <a:ext cx="2700338" cy="9048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19050" y="1273175"/>
            <a:ext cx="67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Drift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888" y="2201863"/>
            <a:ext cx="2700337" cy="90487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3" name="TextBox 13"/>
          <p:cNvSpPr txBox="1">
            <a:spLocks noChangeArrowheads="1"/>
          </p:cNvSpPr>
          <p:nvPr/>
        </p:nvSpPr>
        <p:spPr bwMode="auto">
          <a:xfrm>
            <a:off x="23813" y="20589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GEM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0888" y="2630488"/>
            <a:ext cx="2700337" cy="90487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5" name="TextBox 17"/>
          <p:cNvSpPr txBox="1">
            <a:spLocks noChangeArrowheads="1"/>
          </p:cNvSpPr>
          <p:nvPr/>
        </p:nvSpPr>
        <p:spPr bwMode="auto">
          <a:xfrm>
            <a:off x="23813" y="24907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Anode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142456" y="1856582"/>
            <a:ext cx="71437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321050" y="2463800"/>
            <a:ext cx="3571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27"/>
          <p:cNvSpPr txBox="1">
            <a:spLocks noChangeArrowheads="1"/>
          </p:cNvSpPr>
          <p:nvPr/>
        </p:nvSpPr>
        <p:spPr bwMode="auto">
          <a:xfrm>
            <a:off x="3448050" y="1671638"/>
            <a:ext cx="1100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3.05 mm</a:t>
            </a:r>
          </a:p>
        </p:txBody>
      </p:sp>
      <p:sp>
        <p:nvSpPr>
          <p:cNvPr id="29709" name="TextBox 28"/>
          <p:cNvSpPr txBox="1">
            <a:spLocks noChangeArrowheads="1"/>
          </p:cNvSpPr>
          <p:nvPr/>
        </p:nvSpPr>
        <p:spPr bwMode="auto">
          <a:xfrm>
            <a:off x="3454400" y="2286000"/>
            <a:ext cx="106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2.15 mm</a:t>
            </a:r>
          </a:p>
        </p:txBody>
      </p:sp>
      <p:sp>
        <p:nvSpPr>
          <p:cNvPr id="29710" name="TextBox 31"/>
          <p:cNvSpPr txBox="1">
            <a:spLocks noChangeArrowheads="1"/>
          </p:cNvSpPr>
          <p:nvPr/>
        </p:nvSpPr>
        <p:spPr bwMode="auto">
          <a:xfrm>
            <a:off x="4572000" y="1285875"/>
            <a:ext cx="4429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GEM active area: 10 x 10 cm</a:t>
            </a:r>
            <a:r>
              <a:rPr lang="en-US" baseline="30000">
                <a:latin typeface="Georgia" pitchFamily="18" charset="0"/>
              </a:rPr>
              <a:t>2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Gas mixture: Ar/CO</a:t>
            </a:r>
            <a:r>
              <a:rPr lang="en-US" baseline="-25000">
                <a:latin typeface="Georgia" pitchFamily="18" charset="0"/>
              </a:rPr>
              <a:t>2</a:t>
            </a:r>
            <a:r>
              <a:rPr lang="en-US">
                <a:latin typeface="Georgia" pitchFamily="18" charset="0"/>
              </a:rPr>
              <a:t> 70/30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Gas flow: ~ 5 l/h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Water content: ~ 100 ppm H</a:t>
            </a:r>
            <a:r>
              <a:rPr lang="en-US" baseline="-25000">
                <a:latin typeface="Georgia" pitchFamily="18" charset="0"/>
              </a:rPr>
              <a:t>2</a:t>
            </a:r>
            <a:r>
              <a:rPr lang="en-US">
                <a:latin typeface="Georgia" pitchFamily="18" charset="0"/>
              </a:rPr>
              <a:t>O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Radiation source: Cu X–ray tube</a:t>
            </a:r>
          </a:p>
        </p:txBody>
      </p:sp>
      <p:pic>
        <p:nvPicPr>
          <p:cNvPr id="29711" name="Picture 20" descr="2010.05.17_2_CMS GEM 1 mounted open top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238500"/>
            <a:ext cx="45354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22" descr="2010.05.18_3_Setup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288" y="3238500"/>
            <a:ext cx="4537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431540" y="188640"/>
            <a:ext cx="8229600" cy="949920"/>
          </a:xfrm>
        </p:spPr>
        <p:txBody>
          <a:bodyPr/>
          <a:lstStyle/>
          <a:p>
            <a:pPr eaLnBrk="1" hangingPunct="1"/>
            <a:r>
              <a:rPr lang="en-US" dirty="0" smtClean="0"/>
              <a:t>Taking spectra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3232D-BBDC-4C5E-B9BB-9BCA157AAF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8" name="Rectangular Callout 7"/>
          <p:cNvSpPr/>
          <p:nvPr/>
        </p:nvSpPr>
        <p:spPr>
          <a:xfrm>
            <a:off x="252413" y="1204913"/>
            <a:ext cx="3960812" cy="21590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 rot="10800000">
            <a:off x="4921250" y="4217988"/>
            <a:ext cx="3960813" cy="21590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223838" y="1171575"/>
            <a:ext cx="4000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buFont typeface="Arial" charset="0"/>
              <a:buChar char="•"/>
            </a:pPr>
            <a:r>
              <a:rPr lang="en-US"/>
              <a:t> Run_0110</a:t>
            </a:r>
          </a:p>
          <a:p>
            <a:pPr>
              <a:buFont typeface="Arial" charset="0"/>
              <a:buChar char="•"/>
            </a:pPr>
            <a:r>
              <a:rPr lang="en-US"/>
              <a:t> Both GEMs in “open–bottom” config</a:t>
            </a:r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d</a:t>
            </a:r>
            <a:r>
              <a:rPr lang="en-US"/>
              <a:t> = 2 kV/cm</a:t>
            </a:r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i</a:t>
            </a:r>
            <a:r>
              <a:rPr lang="en-US"/>
              <a:t> = 3 kV/cm</a:t>
            </a:r>
          </a:p>
          <a:p>
            <a:pPr>
              <a:buFont typeface="Arial" charset="0"/>
              <a:buChar char="•"/>
            </a:pPr>
            <a:r>
              <a:rPr lang="en-US"/>
              <a:t> DV</a:t>
            </a:r>
            <a:r>
              <a:rPr lang="en-US" baseline="-25000"/>
              <a:t>GEM</a:t>
            </a:r>
            <a:r>
              <a:rPr lang="en-US"/>
              <a:t> = 480 V</a:t>
            </a:r>
          </a:p>
          <a:p>
            <a:pPr>
              <a:buFont typeface="Arial" charset="0"/>
              <a:buChar char="•"/>
            </a:pPr>
            <a:r>
              <a:rPr lang="en-US"/>
              <a:t> Energy resolution = 18.4 %</a:t>
            </a:r>
          </a:p>
          <a:p>
            <a:r>
              <a:rPr lang="en-US"/>
              <a:t>	FWHM/peak @ 8.04 keV</a:t>
            </a: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4897438" y="4186238"/>
            <a:ext cx="4000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buFont typeface="Arial" charset="0"/>
              <a:buChar char="•"/>
            </a:pPr>
            <a:r>
              <a:rPr lang="en-US"/>
              <a:t> Run_0104</a:t>
            </a:r>
          </a:p>
          <a:p>
            <a:pPr>
              <a:buFont typeface="Arial" charset="0"/>
              <a:buChar char="•"/>
            </a:pPr>
            <a:r>
              <a:rPr lang="en-US"/>
              <a:t> Both GEMs in “open–top” config</a:t>
            </a:r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d</a:t>
            </a:r>
            <a:r>
              <a:rPr lang="en-US"/>
              <a:t> = 2 kV/cm</a:t>
            </a:r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i</a:t>
            </a:r>
            <a:r>
              <a:rPr lang="en-US"/>
              <a:t> = 3 kV/cm</a:t>
            </a:r>
          </a:p>
          <a:p>
            <a:pPr>
              <a:buFont typeface="Arial" charset="0"/>
              <a:buChar char="•"/>
            </a:pPr>
            <a:r>
              <a:rPr lang="en-US"/>
              <a:t> DV</a:t>
            </a:r>
            <a:r>
              <a:rPr lang="en-US" baseline="-25000"/>
              <a:t>GEM</a:t>
            </a:r>
            <a:r>
              <a:rPr lang="en-US"/>
              <a:t> = 480 V</a:t>
            </a:r>
          </a:p>
          <a:p>
            <a:pPr>
              <a:buFont typeface="Arial" charset="0"/>
              <a:buChar char="•"/>
            </a:pPr>
            <a:r>
              <a:rPr lang="en-US"/>
              <a:t> Energy resolution = 19.5 %</a:t>
            </a:r>
          </a:p>
          <a:p>
            <a:r>
              <a:rPr lang="en-US"/>
              <a:t>	FWHM/peak @ 8.04 keV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4391980" y="728700"/>
          <a:ext cx="5214937" cy="3597275"/>
        </p:xfrm>
        <a:graphic>
          <a:graphicData uri="http://schemas.openxmlformats.org/presentationml/2006/ole">
            <p:oleObj spid="_x0000_s1026" name="Graph" r:id="rId4" imgW="4132800" imgH="2851560" progId="">
              <p:embed/>
            </p:oleObj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-66675" y="3238500"/>
          <a:ext cx="5214938" cy="3597275"/>
        </p:xfrm>
        <a:graphic>
          <a:graphicData uri="http://schemas.openxmlformats.org/presentationml/2006/ole">
            <p:oleObj spid="_x0000_s1027" name="Graph" r:id="rId5" imgW="4132800" imgH="2851560" progId="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/>
          <a:lstStyle/>
          <a:p>
            <a:pPr eaLnBrk="1" hangingPunct="1"/>
            <a:r>
              <a:rPr lang="en-US" smtClean="0"/>
              <a:t>Measuring the gain curves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87E56-DAFE-4CB4-AF82-759C5084AE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000750" y="1214438"/>
            <a:ext cx="30003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d</a:t>
            </a:r>
            <a:r>
              <a:rPr lang="en-US"/>
              <a:t> = 2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i</a:t>
            </a:r>
            <a:r>
              <a:rPr lang="en-US"/>
              <a:t> = 3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Rate</a:t>
            </a:r>
            <a:r>
              <a:rPr lang="en-US" baseline="-25000"/>
              <a:t>bottom</a:t>
            </a:r>
            <a:r>
              <a:rPr lang="en-US"/>
              <a:t> </a:t>
            </a:r>
            <a:r>
              <a:rPr lang="en-US">
                <a:cs typeface="Arial" charset="0"/>
              </a:rPr>
              <a:t>~</a:t>
            </a:r>
            <a:r>
              <a:rPr lang="en-US"/>
              <a:t> 21 kHz/mm</a:t>
            </a:r>
            <a:r>
              <a:rPr lang="en-US" baseline="30000"/>
              <a:t>2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Rate</a:t>
            </a:r>
            <a:r>
              <a:rPr lang="en-US" baseline="-25000"/>
              <a:t>top</a:t>
            </a:r>
            <a:r>
              <a:rPr lang="en-US"/>
              <a:t> </a:t>
            </a:r>
            <a:r>
              <a:rPr lang="en-US">
                <a:cs typeface="Arial" charset="0"/>
              </a:rPr>
              <a:t>~</a:t>
            </a:r>
            <a:r>
              <a:rPr lang="en-US"/>
              <a:t> 18 kHz/mm</a:t>
            </a:r>
            <a:r>
              <a:rPr lang="en-US" baseline="30000"/>
              <a:t>2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Spark V</a:t>
            </a:r>
            <a:r>
              <a:rPr lang="en-US" baseline="-25000"/>
              <a:t>bottom</a:t>
            </a:r>
            <a:r>
              <a:rPr lang="en-US"/>
              <a:t> </a:t>
            </a:r>
            <a:r>
              <a:rPr lang="en-US">
                <a:cs typeface="Arial" charset="0"/>
              </a:rPr>
              <a:t>~</a:t>
            </a:r>
            <a:r>
              <a:rPr lang="en-US"/>
              <a:t> 540 V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Spark V</a:t>
            </a:r>
            <a:r>
              <a:rPr lang="en-US" baseline="-25000"/>
              <a:t>top</a:t>
            </a:r>
            <a:r>
              <a:rPr lang="en-US"/>
              <a:t> </a:t>
            </a:r>
            <a:r>
              <a:rPr lang="en-US">
                <a:cs typeface="Arial" charset="0"/>
              </a:rPr>
              <a:t>~ 530 V</a:t>
            </a:r>
            <a:endParaRPr lang="en-US"/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Max G</a:t>
            </a:r>
            <a:r>
              <a:rPr lang="en-US" baseline="-25000"/>
              <a:t>bottom</a:t>
            </a:r>
            <a:r>
              <a:rPr lang="en-US"/>
              <a:t> </a:t>
            </a:r>
            <a:r>
              <a:rPr lang="en-US">
                <a:cs typeface="Arial" charset="0"/>
              </a:rPr>
              <a:t>~</a:t>
            </a:r>
            <a:r>
              <a:rPr lang="en-US"/>
              <a:t> 1390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Max G</a:t>
            </a:r>
            <a:r>
              <a:rPr lang="en-US" baseline="-25000"/>
              <a:t>top</a:t>
            </a:r>
            <a:r>
              <a:rPr lang="en-US"/>
              <a:t> </a:t>
            </a:r>
            <a:r>
              <a:rPr lang="en-US">
                <a:cs typeface="Arial" charset="0"/>
              </a:rPr>
              <a:t>~</a:t>
            </a:r>
            <a:r>
              <a:rPr lang="en-US"/>
              <a:t> 1080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-265113" y="1420813"/>
          <a:ext cx="7197726" cy="4965700"/>
        </p:xfrm>
        <a:graphic>
          <a:graphicData uri="http://schemas.openxmlformats.org/presentationml/2006/ole">
            <p:oleObj spid="_x0000_s2050" name="Graph" r:id="rId4" imgW="4132800" imgH="2851560" progId="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" descr="2010.06.10_9_Drif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4497388"/>
            <a:ext cx="31194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76545" y="0"/>
            <a:ext cx="8229600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Preparing the experimental setup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CEE5D-D932-49C6-BABF-7DCEB14D7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11" name="Rectangle 10"/>
          <p:cNvSpPr/>
          <p:nvPr/>
        </p:nvSpPr>
        <p:spPr>
          <a:xfrm>
            <a:off x="1971675" y="1431925"/>
            <a:ext cx="2700338" cy="9048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1195388" y="13208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Drift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71675" y="2144713"/>
            <a:ext cx="2700338" cy="90487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1195388" y="172878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GEM3T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71675" y="2857500"/>
            <a:ext cx="2700338" cy="9048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1195388" y="417830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Anode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464844" y="1808956"/>
            <a:ext cx="6477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TextBox 27"/>
          <p:cNvSpPr txBox="1">
            <a:spLocks noChangeArrowheads="1"/>
          </p:cNvSpPr>
          <p:nvPr/>
        </p:nvSpPr>
        <p:spPr bwMode="auto">
          <a:xfrm>
            <a:off x="3690938" y="1628775"/>
            <a:ext cx="108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3.25 mm</a:t>
            </a:r>
          </a:p>
        </p:txBody>
      </p:sp>
      <p:sp>
        <p:nvSpPr>
          <p:cNvPr id="30733" name="TextBox 31"/>
          <p:cNvSpPr txBox="1">
            <a:spLocks noChangeArrowheads="1"/>
          </p:cNvSpPr>
          <p:nvPr/>
        </p:nvSpPr>
        <p:spPr bwMode="auto">
          <a:xfrm>
            <a:off x="4859338" y="1268413"/>
            <a:ext cx="41767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GEMs active area: 10 x 10 cm</a:t>
            </a:r>
            <a:r>
              <a:rPr lang="en-US" baseline="30000">
                <a:latin typeface="Georgia" pitchFamily="18" charset="0"/>
              </a:rPr>
              <a:t>2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Gas mixture: Ar/CO</a:t>
            </a:r>
            <a:r>
              <a:rPr lang="en-US" baseline="-25000">
                <a:latin typeface="Georgia" pitchFamily="18" charset="0"/>
              </a:rPr>
              <a:t>2</a:t>
            </a:r>
            <a:r>
              <a:rPr lang="en-US">
                <a:latin typeface="Georgia" pitchFamily="18" charset="0"/>
              </a:rPr>
              <a:t> 70/30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Gas flow: ~ 5 l/h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Radiation: Ag X–ray tube, Cu filter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2D (X–Y) readout, all strips shorted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GEMs in open–bottom configuration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HV provided by voltage divider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 2 HV filters on the line (600 k</a:t>
            </a:r>
            <a:r>
              <a:rPr lang="en-US">
                <a:latin typeface="Georgia" pitchFamily="18" charset="0"/>
                <a:sym typeface="Symbol" pitchFamily="18" charset="2"/>
              </a:rPr>
              <a:t></a:t>
            </a:r>
            <a:r>
              <a:rPr lang="en-US">
                <a:latin typeface="Georgia" pitchFamily="18" charset="0"/>
              </a:rPr>
              <a:t> total)</a:t>
            </a:r>
          </a:p>
        </p:txBody>
      </p:sp>
      <p:pic>
        <p:nvPicPr>
          <p:cNvPr id="30734" name="Picture 16" descr="Voltage Divider for GE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1336675"/>
            <a:ext cx="10033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7" descr="2010.06.10_2_Readou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" y="4498975"/>
            <a:ext cx="31194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0" descr="2010.06.15_8_Setup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2338" y="4497388"/>
            <a:ext cx="31210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971675" y="3570288"/>
            <a:ext cx="2700338" cy="90487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71675" y="4284663"/>
            <a:ext cx="2700338" cy="90487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1195388" y="21367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GEM3B</a:t>
            </a: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1195388" y="2544763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GEM2T</a:t>
            </a: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1195388" y="2952750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GEM2B</a:t>
            </a: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1195388" y="33607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GEM1T</a:t>
            </a:r>
          </a:p>
        </p:txBody>
      </p:sp>
      <p:sp>
        <p:nvSpPr>
          <p:cNvPr id="30743" name="TextBox 13"/>
          <p:cNvSpPr txBox="1">
            <a:spLocks noChangeArrowheads="1"/>
          </p:cNvSpPr>
          <p:nvPr/>
        </p:nvSpPr>
        <p:spPr bwMode="auto">
          <a:xfrm>
            <a:off x="1195388" y="3770313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latin typeface="Georgia" pitchFamily="18" charset="0"/>
              </a:rPr>
              <a:t>GEM1B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4464050" y="2528888"/>
            <a:ext cx="64928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464844" y="3248819"/>
            <a:ext cx="6477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464844" y="3967956"/>
            <a:ext cx="6477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7" name="TextBox 27"/>
          <p:cNvSpPr txBox="1">
            <a:spLocks noChangeArrowheads="1"/>
          </p:cNvSpPr>
          <p:nvPr/>
        </p:nvSpPr>
        <p:spPr bwMode="auto">
          <a:xfrm>
            <a:off x="3640138" y="2349500"/>
            <a:ext cx="1189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2.215 mm</a:t>
            </a:r>
          </a:p>
        </p:txBody>
      </p:sp>
      <p:sp>
        <p:nvSpPr>
          <p:cNvPr id="30748" name="TextBox 27"/>
          <p:cNvSpPr txBox="1">
            <a:spLocks noChangeArrowheads="1"/>
          </p:cNvSpPr>
          <p:nvPr/>
        </p:nvSpPr>
        <p:spPr bwMode="auto">
          <a:xfrm>
            <a:off x="3625850" y="3068638"/>
            <a:ext cx="1217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2.225 mm</a:t>
            </a:r>
          </a:p>
        </p:txBody>
      </p:sp>
      <p:sp>
        <p:nvSpPr>
          <p:cNvPr id="30749" name="TextBox 27"/>
          <p:cNvSpPr txBox="1">
            <a:spLocks noChangeArrowheads="1"/>
          </p:cNvSpPr>
          <p:nvPr/>
        </p:nvSpPr>
        <p:spPr bwMode="auto">
          <a:xfrm>
            <a:off x="3705225" y="3789363"/>
            <a:ext cx="1058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2.15 mm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Process</a:t>
            </a:r>
            <a:endParaRPr lang="en-US" dirty="0" smtClean="0"/>
          </a:p>
          <a:p>
            <a:r>
              <a:rPr lang="en-US" dirty="0" smtClean="0"/>
              <a:t>Characterization</a:t>
            </a:r>
          </a:p>
          <a:p>
            <a:r>
              <a:rPr lang="en-US" dirty="0" smtClean="0"/>
              <a:t>Some pictures</a:t>
            </a:r>
          </a:p>
          <a:p>
            <a:r>
              <a:rPr lang="en-US" dirty="0" smtClean="0"/>
              <a:t>Large volume production outside CERN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/>
          <a:lstStyle/>
          <a:p>
            <a:pPr eaLnBrk="1" hangingPunct="1"/>
            <a:r>
              <a:rPr lang="en-US" smtClean="0"/>
              <a:t>Taking spectra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C779A-9D3E-44AB-A0CC-CE5CCB4476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000750" y="1214438"/>
            <a:ext cx="30003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d</a:t>
            </a:r>
            <a:r>
              <a:rPr lang="en-US"/>
              <a:t> = 2.09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DV</a:t>
            </a:r>
            <a:r>
              <a:rPr lang="en-US" baseline="-25000"/>
              <a:t>GEM1</a:t>
            </a:r>
            <a:r>
              <a:rPr lang="en-US"/>
              <a:t> = 391 V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t1</a:t>
            </a:r>
            <a:r>
              <a:rPr lang="en-US"/>
              <a:t> = 3.09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DV</a:t>
            </a:r>
            <a:r>
              <a:rPr lang="en-US" baseline="-25000"/>
              <a:t>GEM2</a:t>
            </a:r>
            <a:r>
              <a:rPr lang="en-US"/>
              <a:t> = 354 V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t2</a:t>
            </a:r>
            <a:r>
              <a:rPr lang="en-US"/>
              <a:t> = 3.08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DV</a:t>
            </a:r>
            <a:r>
              <a:rPr lang="en-US" baseline="-25000"/>
              <a:t>GEM3</a:t>
            </a:r>
            <a:r>
              <a:rPr lang="en-US"/>
              <a:t> = 309 V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i</a:t>
            </a:r>
            <a:r>
              <a:rPr lang="en-US"/>
              <a:t> = 3.19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Rate </a:t>
            </a:r>
            <a:r>
              <a:rPr lang="en-US">
                <a:cs typeface="Arial" charset="0"/>
              </a:rPr>
              <a:t>~</a:t>
            </a:r>
            <a:r>
              <a:rPr lang="en-US"/>
              <a:t> 2.9 kHz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Energy resolution=20.6%</a:t>
            </a:r>
          </a:p>
          <a:p>
            <a:r>
              <a:rPr lang="en-US"/>
              <a:t>FWHM/peak @ 8.04 keV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-265113" y="1420813"/>
          <a:ext cx="7197726" cy="4965700"/>
        </p:xfrm>
        <a:graphic>
          <a:graphicData uri="http://schemas.openxmlformats.org/presentationml/2006/ole">
            <p:oleObj spid="_x0000_s3074" name="Graph" r:id="rId4" imgW="4132800" imgH="2851560" progId="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/>
          <a:lstStyle/>
          <a:p>
            <a:pPr eaLnBrk="1" hangingPunct="1"/>
            <a:r>
              <a:rPr lang="en-US" smtClean="0"/>
              <a:t>Measuring the gain curve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ECF5E-B642-4D25-A1AF-897A06CD0B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000750" y="1214438"/>
            <a:ext cx="30003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d</a:t>
            </a:r>
            <a:r>
              <a:rPr lang="en-US"/>
              <a:t> </a:t>
            </a:r>
            <a:r>
              <a:rPr lang="en-US">
                <a:cs typeface="Arial" charset="0"/>
              </a:rPr>
              <a:t>~</a:t>
            </a:r>
            <a:r>
              <a:rPr lang="en-US"/>
              <a:t> 2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t1</a:t>
            </a:r>
            <a:r>
              <a:rPr lang="en-US"/>
              <a:t> </a:t>
            </a:r>
            <a:r>
              <a:rPr lang="en-US">
                <a:cs typeface="Arial" charset="0"/>
              </a:rPr>
              <a:t>~ </a:t>
            </a:r>
            <a:r>
              <a:rPr lang="en-US"/>
              <a:t>3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t2</a:t>
            </a:r>
            <a:r>
              <a:rPr lang="en-US"/>
              <a:t> </a:t>
            </a:r>
            <a:r>
              <a:rPr lang="en-US">
                <a:cs typeface="Arial" charset="0"/>
              </a:rPr>
              <a:t>~ </a:t>
            </a:r>
            <a:r>
              <a:rPr lang="en-US"/>
              <a:t>3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E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cs typeface="Arial" charset="0"/>
              </a:rPr>
              <a:t>~ </a:t>
            </a:r>
            <a:r>
              <a:rPr lang="en-US"/>
              <a:t>3 kV/cm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Rate </a:t>
            </a:r>
            <a:r>
              <a:rPr lang="en-US">
                <a:cs typeface="Arial" charset="0"/>
              </a:rPr>
              <a:t>~</a:t>
            </a:r>
            <a:r>
              <a:rPr lang="en-US"/>
              <a:t> 420 kHz</a:t>
            </a:r>
            <a:endParaRPr lang="en-US" baseline="30000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-265113" y="1420813"/>
          <a:ext cx="7197726" cy="4965700"/>
        </p:xfrm>
        <a:graphic>
          <a:graphicData uri="http://schemas.openxmlformats.org/presentationml/2006/ole">
            <p:oleObj spid="_x0000_s4098" name="Graph" r:id="rId4" imgW="4132800" imgH="2851560" progId="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69975"/>
          </a:xfrm>
        </p:spPr>
        <p:txBody>
          <a:bodyPr/>
          <a:lstStyle/>
          <a:p>
            <a:pPr eaLnBrk="1" hangingPunct="1"/>
            <a:r>
              <a:rPr lang="en-US" smtClean="0"/>
              <a:t>Checking the time stability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D4C94-BAEA-4069-8F82-AAFF048312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-265113" y="1420813"/>
          <a:ext cx="7197726" cy="4965700"/>
        </p:xfrm>
        <a:graphic>
          <a:graphicData uri="http://schemas.openxmlformats.org/presentationml/2006/ole">
            <p:oleObj spid="_x0000_s5122" name="Graph" r:id="rId4" imgW="4132800" imgH="2851560" progId="">
              <p:embed/>
            </p:oleObj>
          </a:graphicData>
        </a:graphic>
      </p:graphicFrame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643688" y="1000125"/>
            <a:ext cx="23574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buFont typeface="Arial" charset="0"/>
              <a:buChar char="•"/>
            </a:pPr>
            <a:r>
              <a:rPr lang="en-US"/>
              <a:t> Cu X–rays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2 mm </a:t>
            </a:r>
            <a:r>
              <a:rPr lang="en-US">
                <a:cs typeface="Arial" charset="0"/>
              </a:rPr>
              <a:t>ø collimator</a:t>
            </a:r>
          </a:p>
          <a:p>
            <a:endParaRPr lang="en-US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/>
              <a:t> Ni #1 absorber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DV</a:t>
            </a:r>
            <a:r>
              <a:rPr lang="en-US" baseline="-25000"/>
              <a:t>div</a:t>
            </a:r>
            <a:r>
              <a:rPr lang="en-US"/>
              <a:t> = 4200 V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gain ~ 2560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rate = 300 Hz</a:t>
            </a:r>
            <a:endParaRPr lang="en-US" baseline="30000"/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T = (2000 </a:t>
            </a:r>
            <a:r>
              <a:rPr lang="en-US">
                <a:cs typeface="Arial" charset="0"/>
              </a:rPr>
              <a:t>±</a:t>
            </a:r>
            <a:r>
              <a:rPr lang="en-US"/>
              <a:t> 900) s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DG = (1.7 </a:t>
            </a:r>
            <a:r>
              <a:rPr lang="en-US">
                <a:cs typeface="Arial" charset="0"/>
              </a:rPr>
              <a:t>±</a:t>
            </a:r>
            <a:r>
              <a:rPr lang="en-US"/>
              <a:t> 0.2) %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485900" cy="1981200"/>
          </a:xfrm>
          <a:prstGeom prst="rect">
            <a:avLst/>
          </a:prstGeom>
        </p:spPr>
      </p:pic>
      <p:pic>
        <p:nvPicPr>
          <p:cNvPr id="5" name="Picture 4" descr="DSC00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52400"/>
            <a:ext cx="1447800" cy="1930400"/>
          </a:xfrm>
          <a:prstGeom prst="rect">
            <a:avLst/>
          </a:prstGeom>
        </p:spPr>
      </p:pic>
      <p:pic>
        <p:nvPicPr>
          <p:cNvPr id="6" name="Picture 5" descr="DSC00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"/>
            <a:ext cx="1447800" cy="1930400"/>
          </a:xfrm>
          <a:prstGeom prst="rect">
            <a:avLst/>
          </a:prstGeom>
        </p:spPr>
      </p:pic>
      <p:pic>
        <p:nvPicPr>
          <p:cNvPr id="7" name="Picture 6" descr="DSC004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152400"/>
            <a:ext cx="1447800" cy="1930400"/>
          </a:xfrm>
          <a:prstGeom prst="rect">
            <a:avLst/>
          </a:prstGeom>
        </p:spPr>
      </p:pic>
      <p:pic>
        <p:nvPicPr>
          <p:cNvPr id="8" name="Picture 7" descr="DSC00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362200"/>
            <a:ext cx="2540000" cy="1905000"/>
          </a:xfrm>
          <a:prstGeom prst="rect">
            <a:avLst/>
          </a:prstGeom>
        </p:spPr>
      </p:pic>
      <p:pic>
        <p:nvPicPr>
          <p:cNvPr id="9" name="Picture 8" descr="DSC004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2362200"/>
            <a:ext cx="1428750" cy="1905000"/>
          </a:xfrm>
          <a:prstGeom prst="rect">
            <a:avLst/>
          </a:prstGeom>
        </p:spPr>
      </p:pic>
      <p:pic>
        <p:nvPicPr>
          <p:cNvPr id="11" name="Picture 10" descr="DSC004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2362200"/>
            <a:ext cx="2514600" cy="1885950"/>
          </a:xfrm>
          <a:prstGeom prst="rect">
            <a:avLst/>
          </a:prstGeom>
        </p:spPr>
      </p:pic>
      <p:pic>
        <p:nvPicPr>
          <p:cNvPr id="12" name="Picture 11" descr="DSC0047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6400" y="4419600"/>
            <a:ext cx="1676400" cy="2235200"/>
          </a:xfrm>
          <a:prstGeom prst="rect">
            <a:avLst/>
          </a:prstGeom>
        </p:spPr>
      </p:pic>
      <p:pic>
        <p:nvPicPr>
          <p:cNvPr id="13" name="Picture 12" descr="DSC0047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67200" y="47244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593685"/>
            <a:ext cx="7526337" cy="562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83695"/>
            <a:ext cx="7300706" cy="547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90" y="683695"/>
            <a:ext cx="7293246" cy="544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GEM single mask process</a:t>
            </a:r>
            <a:endParaRPr lang="fr-FR" sz="3200" dirty="0"/>
          </a:p>
        </p:txBody>
      </p:sp>
      <p:sp>
        <p:nvSpPr>
          <p:cNvPr id="41" name="Espace réservé de la date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000099" y="1490650"/>
            <a:ext cx="1154159" cy="11381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883202" y="1490650"/>
            <a:ext cx="1154159" cy="11381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00099" y="2059738"/>
            <a:ext cx="3037262" cy="11381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000099" y="1604468"/>
            <a:ext cx="1154159" cy="45527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883202" y="1604468"/>
            <a:ext cx="1154159" cy="45527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2154259" y="1604468"/>
            <a:ext cx="121490" cy="45527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2761711" y="1604468"/>
            <a:ext cx="242981" cy="45527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286248" y="1500174"/>
            <a:ext cx="3345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Chemical </a:t>
            </a:r>
            <a:r>
              <a:rPr lang="en-US" dirty="0"/>
              <a:t>Polyimide </a:t>
            </a:r>
            <a:r>
              <a:rPr lang="en-US" dirty="0" smtClean="0"/>
              <a:t>etching</a:t>
            </a:r>
          </a:p>
          <a:p>
            <a:endParaRPr lang="en-US" dirty="0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349750" y="4629150"/>
            <a:ext cx="3486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Second Polyimide etching</a:t>
            </a:r>
            <a:endParaRPr lang="en-US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000095" y="2507889"/>
            <a:ext cx="1154159" cy="11381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883197" y="2507889"/>
            <a:ext cx="1154159" cy="11381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1000095" y="3076977"/>
            <a:ext cx="1147141" cy="96041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000095" y="2621707"/>
            <a:ext cx="1154159" cy="45527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2883197" y="2621707"/>
            <a:ext cx="1154159" cy="45527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2154254" y="2621707"/>
            <a:ext cx="121490" cy="45527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2761707" y="2621707"/>
            <a:ext cx="242981" cy="45527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64"/>
          <p:cNvSpPr>
            <a:spLocks noChangeArrowheads="1"/>
          </p:cNvSpPr>
          <p:nvPr/>
        </p:nvSpPr>
        <p:spPr bwMode="auto">
          <a:xfrm>
            <a:off x="1000095" y="3190795"/>
            <a:ext cx="3037262" cy="11381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2883193" y="3066314"/>
            <a:ext cx="1170513" cy="10670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305300" y="2584450"/>
            <a:ext cx="284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Copper electro etching</a:t>
            </a: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009458" y="3518040"/>
            <a:ext cx="1154159" cy="11381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2892560" y="3518040"/>
            <a:ext cx="1154159" cy="11381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1009458" y="4087128"/>
            <a:ext cx="1147141" cy="96041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1009458" y="3631858"/>
            <a:ext cx="1154159" cy="45527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2163618" y="3631858"/>
            <a:ext cx="121490" cy="45527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61" name="AutoShape 21"/>
          <p:cNvSpPr>
            <a:spLocks noChangeArrowheads="1"/>
          </p:cNvSpPr>
          <p:nvPr/>
        </p:nvSpPr>
        <p:spPr bwMode="auto">
          <a:xfrm>
            <a:off x="2771070" y="3631858"/>
            <a:ext cx="242981" cy="45527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2892556" y="4076465"/>
            <a:ext cx="1170513" cy="106705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286248" y="3643314"/>
            <a:ext cx="2411119" cy="27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Stripping</a:t>
            </a:r>
            <a:endParaRPr lang="en-US" dirty="0"/>
          </a:p>
        </p:txBody>
      </p:sp>
      <p:pic>
        <p:nvPicPr>
          <p:cNvPr id="44" name="Picture 43" descr="Tv1.jpg"/>
          <p:cNvPicPr>
            <a:picLocks noChangeAspect="1"/>
          </p:cNvPicPr>
          <p:nvPr/>
        </p:nvPicPr>
        <p:blipFill>
          <a:blip r:embed="rId2" cstate="print"/>
          <a:srcRect t="61867"/>
          <a:stretch>
            <a:fillRect/>
          </a:stretch>
        </p:blipFill>
        <p:spPr bwMode="auto">
          <a:xfrm>
            <a:off x="5683250" y="5429250"/>
            <a:ext cx="2800350" cy="8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1000100" y="4614388"/>
            <a:ext cx="1154159" cy="45527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AutoShape 20"/>
          <p:cNvSpPr>
            <a:spLocks noChangeArrowheads="1"/>
          </p:cNvSpPr>
          <p:nvPr/>
        </p:nvSpPr>
        <p:spPr bwMode="auto">
          <a:xfrm>
            <a:off x="2143108" y="4614388"/>
            <a:ext cx="132642" cy="31481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62" name="AutoShape 20"/>
          <p:cNvSpPr>
            <a:spLocks noChangeArrowheads="1"/>
          </p:cNvSpPr>
          <p:nvPr/>
        </p:nvSpPr>
        <p:spPr bwMode="auto">
          <a:xfrm flipV="1">
            <a:off x="2127250" y="4940300"/>
            <a:ext cx="133350" cy="13335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 flipH="1">
            <a:off x="2913810" y="4609618"/>
            <a:ext cx="1138190" cy="45527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AutoShape 20"/>
          <p:cNvSpPr>
            <a:spLocks noChangeArrowheads="1"/>
          </p:cNvSpPr>
          <p:nvPr/>
        </p:nvSpPr>
        <p:spPr bwMode="auto">
          <a:xfrm flipH="1">
            <a:off x="2794000" y="4609618"/>
            <a:ext cx="130807" cy="31481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76" name="AutoShape 20"/>
          <p:cNvSpPr>
            <a:spLocks noChangeArrowheads="1"/>
          </p:cNvSpPr>
          <p:nvPr/>
        </p:nvSpPr>
        <p:spPr bwMode="auto">
          <a:xfrm flipH="1" flipV="1">
            <a:off x="2808940" y="4935530"/>
            <a:ext cx="131505" cy="13335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000100" y="4500570"/>
            <a:ext cx="1154159" cy="11381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1000100" y="5069658"/>
            <a:ext cx="1147141" cy="96041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 flipH="1">
            <a:off x="2913810" y="4495800"/>
            <a:ext cx="1138190" cy="11381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 flipH="1">
            <a:off x="2920731" y="5064888"/>
            <a:ext cx="1131269" cy="96041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2892560" y="3631858"/>
            <a:ext cx="1154159" cy="45527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231" t="26616" r="3923" b="30165"/>
          <a:stretch>
            <a:fillRect/>
          </a:stretch>
        </p:blipFill>
        <p:spPr bwMode="auto">
          <a:xfrm>
            <a:off x="1016000" y="5441496"/>
            <a:ext cx="3022600" cy="82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 Box 30"/>
          <p:cNvSpPr txBox="1">
            <a:spLocks noChangeArrowheads="1"/>
          </p:cNvSpPr>
          <p:nvPr/>
        </p:nvSpPr>
        <p:spPr bwMode="auto">
          <a:xfrm>
            <a:off x="4394200" y="5518150"/>
            <a:ext cx="2411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pic>
        <p:nvPicPr>
          <p:cNvPr id="48" name="Picture 2" descr="C:\Users\danilo\Documents\Kloe2\Kloe2TBSet08\Present_9-9-08\ass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84150"/>
            <a:ext cx="1511300" cy="82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" descr="kloe 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184150"/>
            <a:ext cx="1079500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15/07/2010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7" name="Content Placeholder 6"/>
          <p:cNvGrpSpPr>
            <a:grpSpLocks noGrp="1"/>
          </p:cNvGrpSpPr>
          <p:nvPr>
            <p:ph idx="1"/>
          </p:nvPr>
        </p:nvGrpSpPr>
        <p:grpSpPr>
          <a:xfrm>
            <a:off x="701570" y="278651"/>
            <a:ext cx="8229600" cy="5833650"/>
            <a:chOff x="2133600" y="685800"/>
            <a:chExt cx="7227888" cy="604202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438400" y="1600200"/>
              <a:ext cx="5029200" cy="3962400"/>
              <a:chOff x="1728" y="1296"/>
              <a:chExt cx="2640" cy="2208"/>
            </a:xfrm>
          </p:grpSpPr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1728" y="1296"/>
                <a:ext cx="96" cy="2208"/>
              </a:xfrm>
              <a:prstGeom prst="rect">
                <a:avLst/>
              </a:prstGeom>
              <a:solidFill>
                <a:srgbClr val="12FA5A"/>
              </a:solidFill>
              <a:ln w="25400" algn="ctr">
                <a:solidFill>
                  <a:srgbClr val="12FA5A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2496" cy="96"/>
              </a:xfrm>
              <a:prstGeom prst="rect">
                <a:avLst/>
              </a:prstGeom>
              <a:solidFill>
                <a:srgbClr val="12FA5A"/>
              </a:solidFill>
              <a:ln w="25400" algn="ctr">
                <a:solidFill>
                  <a:srgbClr val="12FA5A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4272" y="1296"/>
                <a:ext cx="96" cy="2208"/>
              </a:xfrm>
              <a:prstGeom prst="rect">
                <a:avLst/>
              </a:prstGeom>
              <a:solidFill>
                <a:srgbClr val="12FA5A"/>
              </a:solidFill>
              <a:ln w="25400" algn="ctr">
                <a:solidFill>
                  <a:srgbClr val="12FA5A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876800" y="1066800"/>
              <a:ext cx="76200" cy="1295400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953000" y="2895600"/>
              <a:ext cx="228600" cy="30480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953000" y="2362200"/>
              <a:ext cx="228600" cy="30480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953000" y="3429000"/>
              <a:ext cx="228600" cy="30480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953000" y="3962400"/>
              <a:ext cx="228600" cy="30480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876800" y="2362200"/>
              <a:ext cx="76200" cy="304800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5181600" y="2362200"/>
              <a:ext cx="76200" cy="2743200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953000" y="2057400"/>
              <a:ext cx="228600" cy="30480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953000" y="4800600"/>
              <a:ext cx="228600" cy="30480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953000" y="4495800"/>
              <a:ext cx="228600" cy="304800"/>
            </a:xfrm>
            <a:prstGeom prst="rect">
              <a:avLst/>
            </a:prstGeom>
            <a:solidFill>
              <a:schemeClr val="tx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876800" y="2895600"/>
              <a:ext cx="76200" cy="304800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876800" y="3429000"/>
              <a:ext cx="76200" cy="304800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876800" y="3962400"/>
              <a:ext cx="76200" cy="304800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876800" y="4495800"/>
              <a:ext cx="76200" cy="304800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7561263" y="2438400"/>
              <a:ext cx="1800225" cy="18367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connected</a:t>
              </a:r>
            </a:p>
            <a:p>
              <a:r>
                <a:rPr lang="en-US" sz="1800"/>
                <a:t>Non etched </a:t>
              </a:r>
            </a:p>
            <a:p>
              <a:r>
                <a:rPr lang="en-US" sz="1800"/>
                <a:t>Top Electrode</a:t>
              </a:r>
            </a:p>
            <a:p>
              <a:r>
                <a:rPr lang="en-US" sz="1800"/>
                <a:t>Lower voltage </a:t>
              </a:r>
            </a:p>
            <a:p>
              <a:r>
                <a:rPr lang="en-US" sz="1800"/>
                <a:t>than the </a:t>
              </a:r>
            </a:p>
            <a:p>
              <a:r>
                <a:rPr lang="en-US" sz="1800"/>
                <a:t>Chemical </a:t>
              </a:r>
            </a:p>
            <a:p>
              <a:r>
                <a:rPr lang="en-US" sz="1800"/>
                <a:t>reaction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5181600" y="1066800"/>
              <a:ext cx="76200" cy="1295400"/>
            </a:xfrm>
            <a:prstGeom prst="rect">
              <a:avLst/>
            </a:prstGeom>
            <a:solidFill>
              <a:schemeClr val="accent2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5257800" y="1600200"/>
              <a:ext cx="76200" cy="3505200"/>
            </a:xfrm>
            <a:prstGeom prst="rect">
              <a:avLst/>
            </a:prstGeom>
            <a:solidFill>
              <a:srgbClr val="12FA5A"/>
            </a:solidFill>
            <a:ln w="2540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 flipH="1">
              <a:off x="4953000" y="2667000"/>
              <a:ext cx="2819400" cy="381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TextBox 37"/>
            <p:cNvSpPr txBox="1">
              <a:spLocks noChangeArrowheads="1"/>
            </p:cNvSpPr>
            <p:nvPr/>
          </p:nvSpPr>
          <p:spPr bwMode="auto">
            <a:xfrm>
              <a:off x="2133600" y="838200"/>
              <a:ext cx="647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+3V</a:t>
              </a: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628900" y="1962150"/>
              <a:ext cx="4787900" cy="136525"/>
            </a:xfrm>
            <a:custGeom>
              <a:avLst/>
              <a:gdLst>
                <a:gd name="T0" fmla="*/ 0 w 3016"/>
                <a:gd name="T1" fmla="*/ 2147483647 h 86"/>
                <a:gd name="T2" fmla="*/ 2147483647 w 3016"/>
                <a:gd name="T3" fmla="*/ 2147483647 h 86"/>
                <a:gd name="T4" fmla="*/ 2147483647 w 3016"/>
                <a:gd name="T5" fmla="*/ 2147483647 h 86"/>
                <a:gd name="T6" fmla="*/ 2147483647 w 3016"/>
                <a:gd name="T7" fmla="*/ 2147483647 h 86"/>
                <a:gd name="T8" fmla="*/ 2147483647 w 3016"/>
                <a:gd name="T9" fmla="*/ 2147483647 h 86"/>
                <a:gd name="T10" fmla="*/ 2147483647 w 3016"/>
                <a:gd name="T11" fmla="*/ 2147483647 h 86"/>
                <a:gd name="T12" fmla="*/ 2147483647 w 3016"/>
                <a:gd name="T13" fmla="*/ 2147483647 h 86"/>
                <a:gd name="T14" fmla="*/ 2147483647 w 3016"/>
                <a:gd name="T15" fmla="*/ 2147483647 h 86"/>
                <a:gd name="T16" fmla="*/ 2147483647 w 3016"/>
                <a:gd name="T17" fmla="*/ 2147483647 h 86"/>
                <a:gd name="T18" fmla="*/ 2147483647 w 3016"/>
                <a:gd name="T19" fmla="*/ 2147483647 h 86"/>
                <a:gd name="T20" fmla="*/ 2147483647 w 3016"/>
                <a:gd name="T21" fmla="*/ 2147483647 h 86"/>
                <a:gd name="T22" fmla="*/ 2147483647 w 3016"/>
                <a:gd name="T23" fmla="*/ 2147483647 h 86"/>
                <a:gd name="T24" fmla="*/ 2147483647 w 3016"/>
                <a:gd name="T25" fmla="*/ 2147483647 h 86"/>
                <a:gd name="T26" fmla="*/ 2147483647 w 3016"/>
                <a:gd name="T27" fmla="*/ 2147483647 h 86"/>
                <a:gd name="T28" fmla="*/ 2147483647 w 3016"/>
                <a:gd name="T29" fmla="*/ 2147483647 h 86"/>
                <a:gd name="T30" fmla="*/ 2147483647 w 3016"/>
                <a:gd name="T31" fmla="*/ 2147483647 h 86"/>
                <a:gd name="T32" fmla="*/ 2147483647 w 3016"/>
                <a:gd name="T33" fmla="*/ 2147483647 h 86"/>
                <a:gd name="T34" fmla="*/ 2147483647 w 3016"/>
                <a:gd name="T35" fmla="*/ 2147483647 h 86"/>
                <a:gd name="T36" fmla="*/ 2147483647 w 3016"/>
                <a:gd name="T37" fmla="*/ 2147483647 h 86"/>
                <a:gd name="T38" fmla="*/ 2147483647 w 3016"/>
                <a:gd name="T39" fmla="*/ 2147483647 h 86"/>
                <a:gd name="T40" fmla="*/ 2147483647 w 3016"/>
                <a:gd name="T41" fmla="*/ 2147483647 h 86"/>
                <a:gd name="T42" fmla="*/ 2147483647 w 3016"/>
                <a:gd name="T43" fmla="*/ 2147483647 h 86"/>
                <a:gd name="T44" fmla="*/ 2147483647 w 3016"/>
                <a:gd name="T45" fmla="*/ 2147483647 h 86"/>
                <a:gd name="T46" fmla="*/ 2147483647 w 3016"/>
                <a:gd name="T47" fmla="*/ 2147483647 h 86"/>
                <a:gd name="T48" fmla="*/ 2147483647 w 3016"/>
                <a:gd name="T49" fmla="*/ 2147483647 h 86"/>
                <a:gd name="T50" fmla="*/ 2147483647 w 3016"/>
                <a:gd name="T51" fmla="*/ 2147483647 h 86"/>
                <a:gd name="T52" fmla="*/ 2147483647 w 3016"/>
                <a:gd name="T53" fmla="*/ 2147483647 h 86"/>
                <a:gd name="T54" fmla="*/ 2147483647 w 3016"/>
                <a:gd name="T55" fmla="*/ 2147483647 h 86"/>
                <a:gd name="T56" fmla="*/ 2147483647 w 3016"/>
                <a:gd name="T57" fmla="*/ 2147483647 h 86"/>
                <a:gd name="T58" fmla="*/ 2147483647 w 3016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16"/>
                <a:gd name="T91" fmla="*/ 0 h 86"/>
                <a:gd name="T92" fmla="*/ 3016 w 3016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16" h="86">
                  <a:moveTo>
                    <a:pt x="0" y="60"/>
                  </a:moveTo>
                  <a:cubicBezTo>
                    <a:pt x="86" y="77"/>
                    <a:pt x="63" y="76"/>
                    <a:pt x="208" y="60"/>
                  </a:cubicBezTo>
                  <a:cubicBezTo>
                    <a:pt x="225" y="58"/>
                    <a:pt x="256" y="44"/>
                    <a:pt x="256" y="44"/>
                  </a:cubicBezTo>
                  <a:cubicBezTo>
                    <a:pt x="261" y="36"/>
                    <a:pt x="264" y="26"/>
                    <a:pt x="272" y="20"/>
                  </a:cubicBezTo>
                  <a:cubicBezTo>
                    <a:pt x="291" y="4"/>
                    <a:pt x="316" y="16"/>
                    <a:pt x="336" y="20"/>
                  </a:cubicBezTo>
                  <a:cubicBezTo>
                    <a:pt x="385" y="31"/>
                    <a:pt x="424" y="56"/>
                    <a:pt x="472" y="68"/>
                  </a:cubicBezTo>
                  <a:cubicBezTo>
                    <a:pt x="531" y="63"/>
                    <a:pt x="569" y="67"/>
                    <a:pt x="616" y="36"/>
                  </a:cubicBezTo>
                  <a:cubicBezTo>
                    <a:pt x="646" y="44"/>
                    <a:pt x="667" y="58"/>
                    <a:pt x="696" y="68"/>
                  </a:cubicBezTo>
                  <a:cubicBezTo>
                    <a:pt x="805" y="63"/>
                    <a:pt x="850" y="56"/>
                    <a:pt x="944" y="44"/>
                  </a:cubicBezTo>
                  <a:cubicBezTo>
                    <a:pt x="1001" y="25"/>
                    <a:pt x="978" y="37"/>
                    <a:pt x="1016" y="12"/>
                  </a:cubicBezTo>
                  <a:cubicBezTo>
                    <a:pt x="1124" y="48"/>
                    <a:pt x="1025" y="4"/>
                    <a:pt x="1080" y="52"/>
                  </a:cubicBezTo>
                  <a:cubicBezTo>
                    <a:pt x="1094" y="65"/>
                    <a:pt x="1128" y="84"/>
                    <a:pt x="1128" y="84"/>
                  </a:cubicBezTo>
                  <a:cubicBezTo>
                    <a:pt x="1184" y="81"/>
                    <a:pt x="1241" y="86"/>
                    <a:pt x="1296" y="76"/>
                  </a:cubicBezTo>
                  <a:cubicBezTo>
                    <a:pt x="1305" y="74"/>
                    <a:pt x="1304" y="57"/>
                    <a:pt x="1312" y="52"/>
                  </a:cubicBezTo>
                  <a:cubicBezTo>
                    <a:pt x="1326" y="43"/>
                    <a:pt x="1360" y="36"/>
                    <a:pt x="1360" y="36"/>
                  </a:cubicBezTo>
                  <a:cubicBezTo>
                    <a:pt x="1456" y="46"/>
                    <a:pt x="1516" y="50"/>
                    <a:pt x="1616" y="44"/>
                  </a:cubicBezTo>
                  <a:cubicBezTo>
                    <a:pt x="1621" y="36"/>
                    <a:pt x="1623" y="22"/>
                    <a:pt x="1632" y="20"/>
                  </a:cubicBezTo>
                  <a:cubicBezTo>
                    <a:pt x="1656" y="15"/>
                    <a:pt x="1739" y="39"/>
                    <a:pt x="1760" y="44"/>
                  </a:cubicBezTo>
                  <a:cubicBezTo>
                    <a:pt x="1776" y="48"/>
                    <a:pt x="1792" y="55"/>
                    <a:pt x="1808" y="60"/>
                  </a:cubicBezTo>
                  <a:cubicBezTo>
                    <a:pt x="1816" y="63"/>
                    <a:pt x="1832" y="68"/>
                    <a:pt x="1832" y="68"/>
                  </a:cubicBezTo>
                  <a:cubicBezTo>
                    <a:pt x="1945" y="59"/>
                    <a:pt x="1898" y="70"/>
                    <a:pt x="1976" y="44"/>
                  </a:cubicBezTo>
                  <a:cubicBezTo>
                    <a:pt x="1992" y="39"/>
                    <a:pt x="2024" y="28"/>
                    <a:pt x="2024" y="28"/>
                  </a:cubicBezTo>
                  <a:cubicBezTo>
                    <a:pt x="2059" y="31"/>
                    <a:pt x="2094" y="31"/>
                    <a:pt x="2128" y="36"/>
                  </a:cubicBezTo>
                  <a:cubicBezTo>
                    <a:pt x="2145" y="39"/>
                    <a:pt x="2176" y="52"/>
                    <a:pt x="2176" y="52"/>
                  </a:cubicBezTo>
                  <a:cubicBezTo>
                    <a:pt x="2290" y="46"/>
                    <a:pt x="2318" y="43"/>
                    <a:pt x="2408" y="28"/>
                  </a:cubicBezTo>
                  <a:cubicBezTo>
                    <a:pt x="2517" y="35"/>
                    <a:pt x="2548" y="53"/>
                    <a:pt x="2648" y="44"/>
                  </a:cubicBezTo>
                  <a:cubicBezTo>
                    <a:pt x="2664" y="33"/>
                    <a:pt x="2680" y="23"/>
                    <a:pt x="2696" y="12"/>
                  </a:cubicBezTo>
                  <a:cubicBezTo>
                    <a:pt x="2714" y="0"/>
                    <a:pt x="2739" y="18"/>
                    <a:pt x="2760" y="20"/>
                  </a:cubicBezTo>
                  <a:cubicBezTo>
                    <a:pt x="2837" y="26"/>
                    <a:pt x="2915" y="30"/>
                    <a:pt x="2992" y="36"/>
                  </a:cubicBezTo>
                  <a:cubicBezTo>
                    <a:pt x="3000" y="39"/>
                    <a:pt x="3016" y="44"/>
                    <a:pt x="3016" y="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flipH="1" flipV="1">
              <a:off x="5334000" y="4648200"/>
              <a:ext cx="2819400" cy="4572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8229600" y="4800600"/>
              <a:ext cx="877888" cy="5905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Resist</a:t>
              </a:r>
            </a:p>
            <a:p>
              <a:r>
                <a:rPr lang="en-US" sz="1800"/>
                <a:t>layer</a:t>
              </a:r>
            </a:p>
          </p:txBody>
        </p:sp>
        <p:sp>
          <p:nvSpPr>
            <p:cNvPr id="31" name="TextBox 40"/>
            <p:cNvSpPr txBox="1">
              <a:spLocks noChangeArrowheads="1"/>
            </p:cNvSpPr>
            <p:nvPr/>
          </p:nvSpPr>
          <p:spPr bwMode="auto">
            <a:xfrm>
              <a:off x="5105400" y="685800"/>
              <a:ext cx="647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+3V</a:t>
              </a:r>
            </a:p>
          </p:txBody>
        </p:sp>
        <p:sp>
          <p:nvSpPr>
            <p:cNvPr id="32" name="TextBox 41"/>
            <p:cNvSpPr txBox="1">
              <a:spLocks noChangeArrowheads="1"/>
            </p:cNvSpPr>
            <p:nvPr/>
          </p:nvSpPr>
          <p:spPr bwMode="auto">
            <a:xfrm>
              <a:off x="4572000" y="685800"/>
              <a:ext cx="498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0V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2819400" y="5638800"/>
              <a:ext cx="5791200" cy="108902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800"/>
                <a:t>Bath at +3V </a:t>
              </a:r>
            </a:p>
            <a:p>
              <a:pPr algn="l"/>
              <a:r>
                <a:rPr lang="en-US" sz="1800"/>
                <a:t>-everything at ground will be protected</a:t>
              </a:r>
            </a:p>
            <a:p>
              <a:pPr algn="l"/>
              <a:r>
                <a:rPr lang="en-US" sz="1800"/>
                <a:t>-everything at +3V will be </a:t>
              </a:r>
              <a:r>
                <a:rPr lang="en-US" sz="1800">
                  <a:solidFill>
                    <a:srgbClr val="FF0000"/>
                  </a:solidFill>
                </a:rPr>
                <a:t>chemically </a:t>
              </a:r>
              <a:r>
                <a:rPr lang="en-US" sz="1800"/>
                <a:t>etched</a:t>
              </a:r>
            </a:p>
            <a:p>
              <a:pPr algn="l"/>
              <a:r>
                <a:rPr lang="en-US" sz="1800"/>
                <a:t>- An example of active corrosion protection</a:t>
              </a:r>
            </a:p>
          </p:txBody>
        </p:sp>
      </p:grp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"/>
          <p:cNvSpPr>
            <a:spLocks noChangeArrowheads="1"/>
          </p:cNvSpPr>
          <p:nvPr/>
        </p:nvSpPr>
        <p:spPr bwMode="auto">
          <a:xfrm>
            <a:off x="984739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15" name="Rectangle 16"/>
          <p:cNvSpPr>
            <a:spLocks noChangeArrowheads="1"/>
          </p:cNvSpPr>
          <p:nvPr/>
        </p:nvSpPr>
        <p:spPr bwMode="auto">
          <a:xfrm>
            <a:off x="5627077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Rectangle 17"/>
          <p:cNvSpPr>
            <a:spLocks noChangeArrowheads="1"/>
          </p:cNvSpPr>
          <p:nvPr/>
        </p:nvSpPr>
        <p:spPr bwMode="auto">
          <a:xfrm>
            <a:off x="984738" y="4267200"/>
            <a:ext cx="3305908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17" name="Rectangle 18"/>
          <p:cNvSpPr>
            <a:spLocks noChangeArrowheads="1"/>
          </p:cNvSpPr>
          <p:nvPr/>
        </p:nvSpPr>
        <p:spPr bwMode="auto">
          <a:xfrm>
            <a:off x="984739" y="2743200"/>
            <a:ext cx="2602523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18" name="Rectangle 19"/>
          <p:cNvSpPr>
            <a:spLocks noChangeArrowheads="1"/>
          </p:cNvSpPr>
          <p:nvPr/>
        </p:nvSpPr>
        <p:spPr bwMode="auto">
          <a:xfrm>
            <a:off x="5627077" y="2743200"/>
            <a:ext cx="2643554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19" name="AutoShape 20"/>
          <p:cNvSpPr>
            <a:spLocks noChangeArrowheads="1"/>
          </p:cNvSpPr>
          <p:nvPr/>
        </p:nvSpPr>
        <p:spPr bwMode="auto">
          <a:xfrm>
            <a:off x="3587261" y="2743199"/>
            <a:ext cx="579694" cy="1540895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>
            <a:off x="984738" y="4648200"/>
            <a:ext cx="7315200" cy="6096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1" name="Rectangle 17"/>
          <p:cNvSpPr>
            <a:spLocks noChangeArrowheads="1"/>
          </p:cNvSpPr>
          <p:nvPr/>
        </p:nvSpPr>
        <p:spPr bwMode="auto">
          <a:xfrm>
            <a:off x="4290646" y="4267200"/>
            <a:ext cx="4009292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2" name="AutoShape 20"/>
          <p:cNvSpPr>
            <a:spLocks noChangeArrowheads="1"/>
          </p:cNvSpPr>
          <p:nvPr/>
        </p:nvSpPr>
        <p:spPr bwMode="auto">
          <a:xfrm flipH="1">
            <a:off x="5112060" y="2743199"/>
            <a:ext cx="515017" cy="1540895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38923" name="TextBox 11"/>
          <p:cNvSpPr txBox="1">
            <a:spLocks noChangeArrowheads="1"/>
          </p:cNvSpPr>
          <p:nvPr/>
        </p:nvSpPr>
        <p:spPr bwMode="auto">
          <a:xfrm>
            <a:off x="3606312" y="5867400"/>
            <a:ext cx="2056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Starting structure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ChangeArrowheads="1"/>
          </p:cNvSpPr>
          <p:nvPr/>
        </p:nvSpPr>
        <p:spPr bwMode="auto">
          <a:xfrm>
            <a:off x="984739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39" name="Rectangle 16"/>
          <p:cNvSpPr>
            <a:spLocks noChangeArrowheads="1"/>
          </p:cNvSpPr>
          <p:nvPr/>
        </p:nvSpPr>
        <p:spPr bwMode="auto">
          <a:xfrm>
            <a:off x="5627077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17"/>
          <p:cNvSpPr>
            <a:spLocks noChangeArrowheads="1"/>
          </p:cNvSpPr>
          <p:nvPr/>
        </p:nvSpPr>
        <p:spPr bwMode="auto">
          <a:xfrm>
            <a:off x="984738" y="4267200"/>
            <a:ext cx="3305908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984739" y="2743200"/>
            <a:ext cx="2602523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2" name="Rectangle 19"/>
          <p:cNvSpPr>
            <a:spLocks noChangeArrowheads="1"/>
          </p:cNvSpPr>
          <p:nvPr/>
        </p:nvSpPr>
        <p:spPr bwMode="auto">
          <a:xfrm>
            <a:off x="5627077" y="2743200"/>
            <a:ext cx="2643554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3" name="AutoShape 20"/>
          <p:cNvSpPr>
            <a:spLocks noChangeArrowheads="1"/>
          </p:cNvSpPr>
          <p:nvPr/>
        </p:nvSpPr>
        <p:spPr bwMode="auto">
          <a:xfrm>
            <a:off x="3587261" y="2743199"/>
            <a:ext cx="579694" cy="1540895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>
            <a:off x="984738" y="4648200"/>
            <a:ext cx="7315200" cy="6096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45" name="Rectangle 17"/>
          <p:cNvSpPr>
            <a:spLocks noChangeArrowheads="1"/>
          </p:cNvSpPr>
          <p:nvPr/>
        </p:nvSpPr>
        <p:spPr bwMode="auto">
          <a:xfrm>
            <a:off x="4290646" y="4267200"/>
            <a:ext cx="4009292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6" name="AutoShape 20"/>
          <p:cNvSpPr>
            <a:spLocks noChangeArrowheads="1"/>
          </p:cNvSpPr>
          <p:nvPr/>
        </p:nvSpPr>
        <p:spPr bwMode="auto">
          <a:xfrm flipH="1">
            <a:off x="5157065" y="2743200"/>
            <a:ext cx="470012" cy="149589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 rot="10800000" flipV="1">
            <a:off x="4211960" y="3962401"/>
            <a:ext cx="945105" cy="519113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948" name="TextBox 11"/>
          <p:cNvSpPr txBox="1">
            <a:spLocks noChangeArrowheads="1"/>
          </p:cNvSpPr>
          <p:nvPr/>
        </p:nvSpPr>
        <p:spPr bwMode="auto">
          <a:xfrm>
            <a:off x="2521927" y="5867400"/>
            <a:ext cx="4324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Conventional isotropic metal etching</a:t>
            </a:r>
          </a:p>
        </p:txBody>
      </p:sp>
      <p:sp>
        <p:nvSpPr>
          <p:cNvPr id="39949" name="Line 35"/>
          <p:cNvSpPr>
            <a:spLocks noChangeShapeType="1"/>
          </p:cNvSpPr>
          <p:nvPr/>
        </p:nvSpPr>
        <p:spPr bwMode="auto">
          <a:xfrm flipH="1" flipV="1">
            <a:off x="4572000" y="4572000"/>
            <a:ext cx="0" cy="1295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5"/>
          <p:cNvSpPr>
            <a:spLocks noChangeArrowheads="1"/>
          </p:cNvSpPr>
          <p:nvPr/>
        </p:nvSpPr>
        <p:spPr bwMode="auto">
          <a:xfrm>
            <a:off x="984739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Rectangle 16"/>
          <p:cNvSpPr>
            <a:spLocks noChangeArrowheads="1"/>
          </p:cNvSpPr>
          <p:nvPr/>
        </p:nvSpPr>
        <p:spPr bwMode="auto">
          <a:xfrm>
            <a:off x="5627077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4" name="Rectangle 17"/>
          <p:cNvSpPr>
            <a:spLocks noChangeArrowheads="1"/>
          </p:cNvSpPr>
          <p:nvPr/>
        </p:nvSpPr>
        <p:spPr bwMode="auto">
          <a:xfrm>
            <a:off x="984738" y="4267200"/>
            <a:ext cx="2883877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5" name="Rectangle 18"/>
          <p:cNvSpPr>
            <a:spLocks noChangeArrowheads="1"/>
          </p:cNvSpPr>
          <p:nvPr/>
        </p:nvSpPr>
        <p:spPr bwMode="auto">
          <a:xfrm>
            <a:off x="984739" y="2743200"/>
            <a:ext cx="2602523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5627077" y="2743200"/>
            <a:ext cx="2643554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7" name="AutoShape 20"/>
          <p:cNvSpPr>
            <a:spLocks noChangeArrowheads="1"/>
          </p:cNvSpPr>
          <p:nvPr/>
        </p:nvSpPr>
        <p:spPr bwMode="auto">
          <a:xfrm>
            <a:off x="3587261" y="2743200"/>
            <a:ext cx="534689" cy="149589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>
            <a:off x="984738" y="4648200"/>
            <a:ext cx="7315200" cy="6096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9" name="Rectangle 17"/>
          <p:cNvSpPr>
            <a:spLocks noChangeArrowheads="1"/>
          </p:cNvSpPr>
          <p:nvPr/>
        </p:nvSpPr>
        <p:spPr bwMode="auto">
          <a:xfrm>
            <a:off x="5416062" y="4267200"/>
            <a:ext cx="2883877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0" name="AutoShape 20"/>
          <p:cNvSpPr>
            <a:spLocks noChangeArrowheads="1"/>
          </p:cNvSpPr>
          <p:nvPr/>
        </p:nvSpPr>
        <p:spPr bwMode="auto">
          <a:xfrm flipH="1">
            <a:off x="5112060" y="2743200"/>
            <a:ext cx="515017" cy="149589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40971" name="TextBox 11"/>
          <p:cNvSpPr txBox="1">
            <a:spLocks noChangeArrowheads="1"/>
          </p:cNvSpPr>
          <p:nvPr/>
        </p:nvSpPr>
        <p:spPr bwMode="auto">
          <a:xfrm>
            <a:off x="1787769" y="5867400"/>
            <a:ext cx="579266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hole is created but still an angle in the copper</a:t>
            </a:r>
          </a:p>
        </p:txBody>
      </p:sp>
      <p:sp>
        <p:nvSpPr>
          <p:cNvPr id="40972" name="Line 35"/>
          <p:cNvSpPr>
            <a:spLocks noChangeShapeType="1"/>
          </p:cNvSpPr>
          <p:nvPr/>
        </p:nvSpPr>
        <p:spPr bwMode="auto">
          <a:xfrm flipH="1" flipV="1">
            <a:off x="4079631" y="4800600"/>
            <a:ext cx="492369" cy="1066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3" name="AutoShape 20"/>
          <p:cNvSpPr>
            <a:spLocks noChangeArrowheads="1"/>
          </p:cNvSpPr>
          <p:nvPr/>
        </p:nvSpPr>
        <p:spPr bwMode="auto">
          <a:xfrm>
            <a:off x="3868615" y="4267200"/>
            <a:ext cx="140677" cy="3810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 flipH="1">
            <a:off x="5275385" y="4267200"/>
            <a:ext cx="140677" cy="3810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ChangeArrowheads="1"/>
          </p:cNvSpPr>
          <p:nvPr/>
        </p:nvSpPr>
        <p:spPr bwMode="auto">
          <a:xfrm>
            <a:off x="984739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87" name="Rectangle 16"/>
          <p:cNvSpPr>
            <a:spLocks noChangeArrowheads="1"/>
          </p:cNvSpPr>
          <p:nvPr/>
        </p:nvSpPr>
        <p:spPr bwMode="auto">
          <a:xfrm>
            <a:off x="5627077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88" name="Rectangle 17"/>
          <p:cNvSpPr>
            <a:spLocks noChangeArrowheads="1"/>
          </p:cNvSpPr>
          <p:nvPr/>
        </p:nvSpPr>
        <p:spPr bwMode="auto">
          <a:xfrm>
            <a:off x="984738" y="4267200"/>
            <a:ext cx="2672862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984739" y="2743200"/>
            <a:ext cx="2602523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0" name="Rectangle 19"/>
          <p:cNvSpPr>
            <a:spLocks noChangeArrowheads="1"/>
          </p:cNvSpPr>
          <p:nvPr/>
        </p:nvSpPr>
        <p:spPr bwMode="auto">
          <a:xfrm>
            <a:off x="5627077" y="2743200"/>
            <a:ext cx="2643554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1" name="AutoShape 20"/>
          <p:cNvSpPr>
            <a:spLocks noChangeArrowheads="1"/>
          </p:cNvSpPr>
          <p:nvPr/>
        </p:nvSpPr>
        <p:spPr bwMode="auto">
          <a:xfrm>
            <a:off x="3587261" y="2743199"/>
            <a:ext cx="579694" cy="1540895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>
            <a:off x="984738" y="4648200"/>
            <a:ext cx="7315200" cy="6096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93" name="Rectangle 17"/>
          <p:cNvSpPr>
            <a:spLocks noChangeArrowheads="1"/>
          </p:cNvSpPr>
          <p:nvPr/>
        </p:nvSpPr>
        <p:spPr bwMode="auto">
          <a:xfrm>
            <a:off x="5627077" y="4267200"/>
            <a:ext cx="2672862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4" name="AutoShape 20"/>
          <p:cNvSpPr>
            <a:spLocks noChangeArrowheads="1"/>
          </p:cNvSpPr>
          <p:nvPr/>
        </p:nvSpPr>
        <p:spPr bwMode="auto">
          <a:xfrm flipH="1">
            <a:off x="5112060" y="2743200"/>
            <a:ext cx="515017" cy="149589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41995" name="TextBox 11"/>
          <p:cNvSpPr txBox="1">
            <a:spLocks noChangeArrowheads="1"/>
          </p:cNvSpPr>
          <p:nvPr/>
        </p:nvSpPr>
        <p:spPr bwMode="auto">
          <a:xfrm>
            <a:off x="3785089" y="5867400"/>
            <a:ext cx="1818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over etch</a:t>
            </a:r>
          </a:p>
        </p:txBody>
      </p:sp>
      <p:sp>
        <p:nvSpPr>
          <p:cNvPr id="41996" name="Line 35"/>
          <p:cNvSpPr>
            <a:spLocks noChangeShapeType="1"/>
          </p:cNvSpPr>
          <p:nvPr/>
        </p:nvSpPr>
        <p:spPr bwMode="auto">
          <a:xfrm flipH="1" flipV="1">
            <a:off x="3727938" y="4724400"/>
            <a:ext cx="844062" cy="1143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5"/>
          <p:cNvSpPr>
            <a:spLocks noChangeArrowheads="1"/>
          </p:cNvSpPr>
          <p:nvPr/>
        </p:nvSpPr>
        <p:spPr bwMode="auto">
          <a:xfrm>
            <a:off x="984739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1" name="Rectangle 16"/>
          <p:cNvSpPr>
            <a:spLocks noChangeArrowheads="1"/>
          </p:cNvSpPr>
          <p:nvPr/>
        </p:nvSpPr>
        <p:spPr bwMode="auto">
          <a:xfrm>
            <a:off x="5627077" y="2362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2" name="Rectangle 17"/>
          <p:cNvSpPr>
            <a:spLocks noChangeArrowheads="1"/>
          </p:cNvSpPr>
          <p:nvPr/>
        </p:nvSpPr>
        <p:spPr bwMode="auto">
          <a:xfrm>
            <a:off x="984739" y="4267200"/>
            <a:ext cx="2602523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3" name="Rectangle 18"/>
          <p:cNvSpPr>
            <a:spLocks noChangeArrowheads="1"/>
          </p:cNvSpPr>
          <p:nvPr/>
        </p:nvSpPr>
        <p:spPr bwMode="auto">
          <a:xfrm>
            <a:off x="984739" y="2743200"/>
            <a:ext cx="2602523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4" name="Rectangle 19"/>
          <p:cNvSpPr>
            <a:spLocks noChangeArrowheads="1"/>
          </p:cNvSpPr>
          <p:nvPr/>
        </p:nvSpPr>
        <p:spPr bwMode="auto">
          <a:xfrm>
            <a:off x="5627077" y="2743200"/>
            <a:ext cx="2643554" cy="15240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5" name="Rectangle 17"/>
          <p:cNvSpPr>
            <a:spLocks noChangeArrowheads="1"/>
          </p:cNvSpPr>
          <p:nvPr/>
        </p:nvSpPr>
        <p:spPr bwMode="auto">
          <a:xfrm>
            <a:off x="5627077" y="4267200"/>
            <a:ext cx="2672862" cy="381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6" name="TextBox 11"/>
          <p:cNvSpPr txBox="1">
            <a:spLocks noChangeArrowheads="1"/>
          </p:cNvSpPr>
          <p:nvPr/>
        </p:nvSpPr>
        <p:spPr bwMode="auto">
          <a:xfrm>
            <a:off x="2180492" y="5867401"/>
            <a:ext cx="500722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Going back to Polyimide etching for 30 sec</a:t>
            </a:r>
          </a:p>
          <a:p>
            <a:r>
              <a:rPr lang="en-US" dirty="0"/>
              <a:t>The hole become </a:t>
            </a:r>
            <a:r>
              <a:rPr lang="en-US" dirty="0" smtClean="0"/>
              <a:t>bi-conical </a:t>
            </a:r>
            <a:endParaRPr lang="en-US" dirty="0"/>
          </a:p>
        </p:txBody>
      </p:sp>
      <p:sp>
        <p:nvSpPr>
          <p:cNvPr id="43017" name="Line 35"/>
          <p:cNvSpPr>
            <a:spLocks noChangeShapeType="1"/>
          </p:cNvSpPr>
          <p:nvPr/>
        </p:nvSpPr>
        <p:spPr bwMode="auto">
          <a:xfrm flipH="1" flipV="1">
            <a:off x="4346975" y="4149080"/>
            <a:ext cx="540060" cy="166518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3587261" y="2743200"/>
            <a:ext cx="354669" cy="1090846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flipH="1">
            <a:off x="5292079" y="2743200"/>
            <a:ext cx="334996" cy="1090845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 rot="10800000" flipH="1">
            <a:off x="3581890" y="3834045"/>
            <a:ext cx="334996" cy="45005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 rot="10800000">
            <a:off x="5292078" y="3834044"/>
            <a:ext cx="354669" cy="450050"/>
          </a:xfrm>
          <a:prstGeom prst="rtTriangle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4207</TotalTime>
  <Words>606</Words>
  <Application>Microsoft Office PowerPoint</Application>
  <PresentationFormat>On-screen Show (4:3)</PresentationFormat>
  <Paragraphs>212</Paragraphs>
  <Slides>26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Apex</vt:lpstr>
      <vt:lpstr>Graph</vt:lpstr>
      <vt:lpstr>Slide 1</vt:lpstr>
      <vt:lpstr>Summary</vt:lpstr>
      <vt:lpstr>GEM single mask process</vt:lpstr>
      <vt:lpstr>Slide 4</vt:lpstr>
      <vt:lpstr>Slide 5</vt:lpstr>
      <vt:lpstr>Slide 6</vt:lpstr>
      <vt:lpstr>Slide 7</vt:lpstr>
      <vt:lpstr>Slide 8</vt:lpstr>
      <vt:lpstr>Slide 9</vt:lpstr>
      <vt:lpstr>Charcaterisation</vt:lpstr>
      <vt:lpstr>Introducing GEM #1 – electrodes…</vt:lpstr>
      <vt:lpstr>Introducing GEM #2 – electrodes…</vt:lpstr>
      <vt:lpstr>Introducing GEM #3 – electrodes…</vt:lpstr>
      <vt:lpstr>…and cross section pictures (1)</vt:lpstr>
      <vt:lpstr>…and cross section pictures (2)</vt:lpstr>
      <vt:lpstr>Preparing the experimental setup</vt:lpstr>
      <vt:lpstr>Taking spectra</vt:lpstr>
      <vt:lpstr>Measuring the gain curves</vt:lpstr>
      <vt:lpstr>Preparing the experimental setup</vt:lpstr>
      <vt:lpstr>Taking spectra</vt:lpstr>
      <vt:lpstr>Measuring the gain curve</vt:lpstr>
      <vt:lpstr>Checking the time stability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Crete</dc:title>
  <dc:creator>mon pc</dc:creator>
  <cp:lastModifiedBy>rdeolive</cp:lastModifiedBy>
  <cp:revision>439</cp:revision>
  <dcterms:created xsi:type="dcterms:W3CDTF">2009-06-02T13:39:05Z</dcterms:created>
  <dcterms:modified xsi:type="dcterms:W3CDTF">2010-07-14T10:34:23Z</dcterms:modified>
</cp:coreProperties>
</file>