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61" r:id="rId4"/>
    <p:sldId id="262" r:id="rId5"/>
    <p:sldId id="263" r:id="rId6"/>
    <p:sldId id="260" r:id="rId7"/>
    <p:sldId id="259" r:id="rId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B95A38-78DD-4902-A7D6-3DF28DAF2025}" type="datetimeFigureOut">
              <a:rPr lang="en-US" smtClean="0"/>
              <a:pPr/>
              <a:t>7/15/2010</a:t>
            </a:fld>
            <a:endParaRPr lang="en-US"/>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DC61B4-F400-4194-9258-0623C9B240E8}" type="slidenum">
              <a:rPr lang="en-US" smtClean="0"/>
              <a:pPr/>
              <a:t>‹Nr.›</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D064BF2A-D72B-43A2-8D10-5F050E1BE23D}" type="slidenum">
              <a:rPr lang="en-GB"/>
              <a:pPr/>
              <a:t>4</a:t>
            </a:fld>
            <a:endParaRPr lang="en-GB"/>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p>
            <a:fld id="{50CC89BE-0800-4C14-9870-48297540DB02}" type="datetimeFigureOut">
              <a:rPr lang="en-US" smtClean="0"/>
              <a:pPr/>
              <a:t>7/15/2010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630914B3-4D61-4FAF-9B8B-A940D50BEEB2}"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50CC89BE-0800-4C14-9870-48297540DB02}" type="datetimeFigureOut">
              <a:rPr lang="en-US" smtClean="0"/>
              <a:pPr/>
              <a:t>7/15/2010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630914B3-4D61-4FAF-9B8B-A940D50BEEB2}"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50CC89BE-0800-4C14-9870-48297540DB02}" type="datetimeFigureOut">
              <a:rPr lang="en-US" smtClean="0"/>
              <a:pPr/>
              <a:t>7/15/2010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630914B3-4D61-4FAF-9B8B-A940D50BEEB2}" type="slidenum">
              <a:rPr lang="en-US" smtClean="0"/>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1042988" y="58738"/>
            <a:ext cx="8101012" cy="836612"/>
          </a:xfrm>
        </p:spPr>
        <p:txBody>
          <a:bodyPr/>
          <a:lstStyle/>
          <a:p>
            <a:r>
              <a:rPr lang="de-DE" smtClean="0"/>
              <a:t>Titelmasterformat durch Klicken bearbeiten</a:t>
            </a:r>
            <a:endParaRPr lang="en-US"/>
          </a:p>
        </p:txBody>
      </p:sp>
      <p:sp>
        <p:nvSpPr>
          <p:cNvPr id="3" name="Tabellenplatzhalter 2"/>
          <p:cNvSpPr>
            <a:spLocks noGrp="1"/>
          </p:cNvSpPr>
          <p:nvPr>
            <p:ph type="tbl" idx="1"/>
          </p:nvPr>
        </p:nvSpPr>
        <p:spPr>
          <a:xfrm>
            <a:off x="1042988" y="981075"/>
            <a:ext cx="8101012" cy="5616575"/>
          </a:xfrm>
        </p:spPr>
        <p:txBody>
          <a:bodyPr/>
          <a:lstStyle/>
          <a:p>
            <a:endParaRPr lang="en-US"/>
          </a:p>
        </p:txBody>
      </p:sp>
      <p:sp>
        <p:nvSpPr>
          <p:cNvPr id="4" name="Foliennummernplatzhalter 3"/>
          <p:cNvSpPr>
            <a:spLocks noGrp="1"/>
          </p:cNvSpPr>
          <p:nvPr>
            <p:ph type="sldNum" sz="quarter" idx="10"/>
          </p:nvPr>
        </p:nvSpPr>
        <p:spPr>
          <a:xfrm>
            <a:off x="8723313" y="6596063"/>
            <a:ext cx="384175" cy="215900"/>
          </a:xfrm>
        </p:spPr>
        <p:txBody>
          <a:bodyPr/>
          <a:lstStyle>
            <a:lvl1pPr>
              <a:defRPr/>
            </a:lvl1pPr>
          </a:lstStyle>
          <a:p>
            <a:fld id="{EDF54D54-7682-4FEC-86AB-F574A7FE684E}" type="slidenum">
              <a:rPr lang="fr-FR"/>
              <a:pPr/>
              <a:t>‹Nr.›</a:t>
            </a:fld>
            <a:endParaRPr lang="fr-FR"/>
          </a:p>
        </p:txBody>
      </p:sp>
      <p:sp>
        <p:nvSpPr>
          <p:cNvPr id="5" name="Datumsplatzhalter 4"/>
          <p:cNvSpPr>
            <a:spLocks noGrp="1"/>
          </p:cNvSpPr>
          <p:nvPr>
            <p:ph type="dt" sz="half" idx="11"/>
          </p:nvPr>
        </p:nvSpPr>
        <p:spPr>
          <a:xfrm>
            <a:off x="6626225" y="6669088"/>
            <a:ext cx="1978025" cy="139700"/>
          </a:xfrm>
        </p:spPr>
        <p:txBody>
          <a:bodyPr/>
          <a:lstStyle>
            <a:lvl1pPr>
              <a:defRPr/>
            </a:lvl1pPr>
          </a:lstStyle>
          <a:p>
            <a:r>
              <a:rPr lang="en-US"/>
              <a:t>CERN, 10 September 2007</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50CC89BE-0800-4C14-9870-48297540DB02}" type="datetimeFigureOut">
              <a:rPr lang="en-US" smtClean="0"/>
              <a:pPr/>
              <a:t>7/15/2010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630914B3-4D61-4FAF-9B8B-A940D50BEEB2}"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50CC89BE-0800-4C14-9870-48297540DB02}" type="datetimeFigureOut">
              <a:rPr lang="en-US" smtClean="0"/>
              <a:pPr/>
              <a:t>7/15/2010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630914B3-4D61-4FAF-9B8B-A940D50BEEB2}"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p>
            <a:fld id="{50CC89BE-0800-4C14-9870-48297540DB02}" type="datetimeFigureOut">
              <a:rPr lang="en-US" smtClean="0"/>
              <a:pPr/>
              <a:t>7/15/2010</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630914B3-4D61-4FAF-9B8B-A940D50BEEB2}"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p>
            <a:fld id="{50CC89BE-0800-4C14-9870-48297540DB02}" type="datetimeFigureOut">
              <a:rPr lang="en-US" smtClean="0"/>
              <a:pPr/>
              <a:t>7/15/2010</a:t>
            </a:fld>
            <a:endParaRPr lang="en-US"/>
          </a:p>
        </p:txBody>
      </p:sp>
      <p:sp>
        <p:nvSpPr>
          <p:cNvPr id="8" name="Fußzeilenplatzhalter 7"/>
          <p:cNvSpPr>
            <a:spLocks noGrp="1"/>
          </p:cNvSpPr>
          <p:nvPr>
            <p:ph type="ftr" sz="quarter" idx="11"/>
          </p:nvPr>
        </p:nvSpPr>
        <p:spPr/>
        <p:txBody>
          <a:bodyPr/>
          <a:lstStyle/>
          <a:p>
            <a:endParaRPr lang="en-US"/>
          </a:p>
        </p:txBody>
      </p:sp>
      <p:sp>
        <p:nvSpPr>
          <p:cNvPr id="9" name="Foliennummernplatzhalter 8"/>
          <p:cNvSpPr>
            <a:spLocks noGrp="1"/>
          </p:cNvSpPr>
          <p:nvPr>
            <p:ph type="sldNum" sz="quarter" idx="12"/>
          </p:nvPr>
        </p:nvSpPr>
        <p:spPr/>
        <p:txBody>
          <a:bodyPr/>
          <a:lstStyle/>
          <a:p>
            <a:fld id="{630914B3-4D61-4FAF-9B8B-A940D50BEEB2}"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p>
            <a:fld id="{50CC89BE-0800-4C14-9870-48297540DB02}" type="datetimeFigureOut">
              <a:rPr lang="en-US" smtClean="0"/>
              <a:pPr/>
              <a:t>7/15/2010</a:t>
            </a:fld>
            <a:endParaRPr lang="en-US"/>
          </a:p>
        </p:txBody>
      </p:sp>
      <p:sp>
        <p:nvSpPr>
          <p:cNvPr id="4" name="Fußzeilenplatzhalter 3"/>
          <p:cNvSpPr>
            <a:spLocks noGrp="1"/>
          </p:cNvSpPr>
          <p:nvPr>
            <p:ph type="ftr" sz="quarter" idx="11"/>
          </p:nvPr>
        </p:nvSpPr>
        <p:spPr/>
        <p:txBody>
          <a:bodyPr/>
          <a:lstStyle/>
          <a:p>
            <a:endParaRPr lang="en-US"/>
          </a:p>
        </p:txBody>
      </p:sp>
      <p:sp>
        <p:nvSpPr>
          <p:cNvPr id="5" name="Foliennummernplatzhalter 4"/>
          <p:cNvSpPr>
            <a:spLocks noGrp="1"/>
          </p:cNvSpPr>
          <p:nvPr>
            <p:ph type="sldNum" sz="quarter" idx="12"/>
          </p:nvPr>
        </p:nvSpPr>
        <p:spPr/>
        <p:txBody>
          <a:bodyPr/>
          <a:lstStyle/>
          <a:p>
            <a:fld id="{630914B3-4D61-4FAF-9B8B-A940D50BEEB2}"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0CC89BE-0800-4C14-9870-48297540DB02}" type="datetimeFigureOut">
              <a:rPr lang="en-US" smtClean="0"/>
              <a:pPr/>
              <a:t>7/15/2010</a:t>
            </a:fld>
            <a:endParaRPr lang="en-US"/>
          </a:p>
        </p:txBody>
      </p:sp>
      <p:sp>
        <p:nvSpPr>
          <p:cNvPr id="3" name="Fußzeilenplatzhalter 2"/>
          <p:cNvSpPr>
            <a:spLocks noGrp="1"/>
          </p:cNvSpPr>
          <p:nvPr>
            <p:ph type="ftr" sz="quarter" idx="11"/>
          </p:nvPr>
        </p:nvSpPr>
        <p:spPr/>
        <p:txBody>
          <a:bodyPr/>
          <a:lstStyle/>
          <a:p>
            <a:endParaRPr lang="en-US"/>
          </a:p>
        </p:txBody>
      </p:sp>
      <p:sp>
        <p:nvSpPr>
          <p:cNvPr id="4" name="Foliennummernplatzhalter 3"/>
          <p:cNvSpPr>
            <a:spLocks noGrp="1"/>
          </p:cNvSpPr>
          <p:nvPr>
            <p:ph type="sldNum" sz="quarter" idx="12"/>
          </p:nvPr>
        </p:nvSpPr>
        <p:spPr/>
        <p:txBody>
          <a:bodyPr/>
          <a:lstStyle/>
          <a:p>
            <a:fld id="{630914B3-4D61-4FAF-9B8B-A940D50BEEB2}"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50CC89BE-0800-4C14-9870-48297540DB02}" type="datetimeFigureOut">
              <a:rPr lang="en-US" smtClean="0"/>
              <a:pPr/>
              <a:t>7/15/2010</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630914B3-4D61-4FAF-9B8B-A940D50BEEB2}"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50CC89BE-0800-4C14-9870-48297540DB02}" type="datetimeFigureOut">
              <a:rPr lang="en-US" smtClean="0"/>
              <a:pPr/>
              <a:t>7/15/2010</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630914B3-4D61-4FAF-9B8B-A940D50BEEB2}"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US"/>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CC89BE-0800-4C14-9870-48297540DB02}" type="datetimeFigureOut">
              <a:rPr lang="en-US" smtClean="0"/>
              <a:pPr/>
              <a:t>7/15/2010</a:t>
            </a:fld>
            <a:endParaRPr lang="en-US"/>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0914B3-4D61-4FAF-9B8B-A940D50BEEB2}"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p>
          <a:p>
            <a:r>
              <a:rPr lang="en-US" sz="3600" b="1" dirty="0" smtClean="0">
                <a:solidFill>
                  <a:schemeClr val="bg1"/>
                </a:solidFill>
                <a:effectLst>
                  <a:outerShdw blurRad="38100" dist="38100" dir="2700000" algn="tl">
                    <a:srgbClr val="000000">
                      <a:alpha val="43137"/>
                    </a:srgbClr>
                  </a:outerShdw>
                </a:effectLst>
                <a:latin typeface="Palatino Linotype" pitchFamily="18" charset="0"/>
              </a:rPr>
              <a:t>         </a:t>
            </a:r>
            <a:r>
              <a:rPr lang="en-US" sz="4000" b="1" dirty="0" smtClean="0">
                <a:solidFill>
                  <a:schemeClr val="bg1"/>
                </a:solidFill>
                <a:effectLst>
                  <a:outerShdw blurRad="38100" dist="38100" dir="2700000" algn="tl">
                    <a:srgbClr val="000000">
                      <a:alpha val="43137"/>
                    </a:srgbClr>
                  </a:outerShdw>
                </a:effectLst>
                <a:latin typeface="Palatino Linotype" pitchFamily="18" charset="0"/>
              </a:rPr>
              <a:t>Towards  HadronPhysics3</a:t>
            </a:r>
            <a:endParaRPr lang="en-US" sz="4000" dirty="0" smtClean="0">
              <a:solidFill>
                <a:schemeClr val="bg1"/>
              </a:solidFill>
            </a:endParaRPr>
          </a:p>
          <a:p>
            <a:endParaRPr lang="de-DE" sz="3600" b="1" dirty="0">
              <a:solidFill>
                <a:schemeClr val="bg1"/>
              </a:solidFill>
              <a:effectLst>
                <a:outerShdw blurRad="38100" dist="38100" dir="2700000" algn="tl">
                  <a:srgbClr val="000000">
                    <a:alpha val="43137"/>
                  </a:srgbClr>
                </a:outerShdw>
              </a:effectLst>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pic>
        <p:nvPicPr>
          <p:cNvPr id="29698" name="Picture 2"/>
          <p:cNvPicPr>
            <a:picLocks noChangeAspect="1" noChangeArrowheads="1"/>
          </p:cNvPicPr>
          <p:nvPr/>
        </p:nvPicPr>
        <p:blipFill>
          <a:blip r:embed="rId3" cstate="print"/>
          <a:srcRect/>
          <a:stretch>
            <a:fillRect/>
          </a:stretch>
        </p:blipFill>
        <p:spPr bwMode="auto">
          <a:xfrm>
            <a:off x="0" y="1380356"/>
            <a:ext cx="9144000" cy="4568924"/>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p>
          <a:p>
            <a:r>
              <a:rPr lang="en-US" sz="3600" b="1" dirty="0" smtClean="0">
                <a:solidFill>
                  <a:schemeClr val="bg1"/>
                </a:solidFill>
                <a:effectLst>
                  <a:outerShdw blurRad="38100" dist="38100" dir="2700000" algn="tl">
                    <a:srgbClr val="000000">
                      <a:alpha val="43137"/>
                    </a:srgbClr>
                  </a:outerShdw>
                </a:effectLst>
                <a:latin typeface="Palatino Linotype" pitchFamily="18" charset="0"/>
              </a:rPr>
              <a:t>         </a:t>
            </a:r>
            <a:endParaRPr lang="de-DE" sz="3600" b="1" dirty="0">
              <a:solidFill>
                <a:schemeClr val="bg1"/>
              </a:solidFill>
              <a:effectLst>
                <a:outerShdw blurRad="38100" dist="38100" dir="2700000" algn="tl">
                  <a:srgbClr val="000000">
                    <a:alpha val="43137"/>
                  </a:srgbClr>
                </a:outerShdw>
              </a:effectLst>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6" name="Rechteck 5"/>
          <p:cNvSpPr/>
          <p:nvPr/>
        </p:nvSpPr>
        <p:spPr>
          <a:xfrm>
            <a:off x="323528" y="1196752"/>
            <a:ext cx="8424936" cy="5170646"/>
          </a:xfrm>
          <a:prstGeom prst="rect">
            <a:avLst/>
          </a:prstGeom>
        </p:spPr>
        <p:txBody>
          <a:bodyPr wrap="square">
            <a:spAutoFit/>
          </a:bodyPr>
          <a:lstStyle/>
          <a:p>
            <a:r>
              <a:rPr lang="en-US" sz="4000" b="1" dirty="0" err="1" smtClean="0">
                <a:solidFill>
                  <a:schemeClr val="tx1">
                    <a:lumMod val="85000"/>
                    <a:lumOff val="15000"/>
                  </a:schemeClr>
                </a:solidFill>
                <a:effectLst>
                  <a:outerShdw blurRad="38100" dist="38100" dir="2700000" algn="tl">
                    <a:srgbClr val="000000">
                      <a:alpha val="43137"/>
                    </a:srgbClr>
                  </a:outerShdw>
                </a:effectLst>
                <a:latin typeface="Palatino Linotype" pitchFamily="18" charset="0"/>
              </a:rPr>
              <a:t>JointGEM</a:t>
            </a:r>
            <a:r>
              <a:rPr lang="en-US" sz="4000" b="1" dirty="0" smtClean="0">
                <a:solidFill>
                  <a:schemeClr val="tx1">
                    <a:lumMod val="85000"/>
                    <a:lumOff val="15000"/>
                  </a:schemeClr>
                </a:solidFill>
                <a:effectLst>
                  <a:outerShdw blurRad="38100" dist="38100" dir="2700000" algn="tl">
                    <a:srgbClr val="000000">
                      <a:alpha val="43137"/>
                    </a:srgbClr>
                  </a:outerShdw>
                </a:effectLst>
                <a:latin typeface="Palatino Linotype" pitchFamily="18" charset="0"/>
              </a:rPr>
              <a:t> continuation</a:t>
            </a:r>
          </a:p>
          <a:p>
            <a:endParaRPr lang="en-US" sz="1000" dirty="0" smtClean="0">
              <a:solidFill>
                <a:schemeClr val="tx1">
                  <a:lumMod val="85000"/>
                  <a:lumOff val="15000"/>
                </a:schemeClr>
              </a:solidFill>
              <a:latin typeface="Palatino Linotype" pitchFamily="18" charset="0"/>
            </a:endParaRPr>
          </a:p>
          <a:p>
            <a:pPr>
              <a:buFont typeface="Wingdings" pitchFamily="2" charset="2"/>
              <a:buChar char="Ø"/>
            </a:pPr>
            <a:r>
              <a:rPr lang="en-US" sz="2800" b="1" dirty="0" smtClean="0">
                <a:solidFill>
                  <a:schemeClr val="tx1">
                    <a:lumMod val="85000"/>
                    <a:lumOff val="15000"/>
                  </a:schemeClr>
                </a:solidFill>
                <a:latin typeface="Palatino Linotype" pitchFamily="18" charset="0"/>
              </a:rPr>
              <a:t>   readout electronics</a:t>
            </a:r>
          </a:p>
          <a:p>
            <a:pPr lvl="2">
              <a:buFont typeface="Symbol" pitchFamily="18" charset="2"/>
              <a:buChar char="-"/>
            </a:pPr>
            <a:r>
              <a:rPr lang="en-US" sz="2800" dirty="0">
                <a:solidFill>
                  <a:schemeClr val="tx1">
                    <a:lumMod val="85000"/>
                    <a:lumOff val="15000"/>
                  </a:schemeClr>
                </a:solidFill>
                <a:latin typeface="Palatino Linotype" pitchFamily="18" charset="0"/>
              </a:rPr>
              <a:t> </a:t>
            </a:r>
            <a:r>
              <a:rPr lang="en-US" sz="2800" dirty="0" smtClean="0">
                <a:solidFill>
                  <a:schemeClr val="tx1">
                    <a:lumMod val="85000"/>
                    <a:lumOff val="15000"/>
                  </a:schemeClr>
                </a:solidFill>
                <a:latin typeface="Palatino Linotype" pitchFamily="18" charset="0"/>
              </a:rPr>
              <a:t>n-XYTER ?</a:t>
            </a:r>
          </a:p>
          <a:p>
            <a:pPr lvl="2">
              <a:buFont typeface="Symbol" pitchFamily="18" charset="2"/>
              <a:buChar char="-"/>
            </a:pPr>
            <a:r>
              <a:rPr lang="en-US" sz="2800" dirty="0">
                <a:solidFill>
                  <a:schemeClr val="tx1">
                    <a:lumMod val="85000"/>
                    <a:lumOff val="15000"/>
                  </a:schemeClr>
                </a:solidFill>
                <a:latin typeface="Palatino Linotype" pitchFamily="18" charset="0"/>
              </a:rPr>
              <a:t> </a:t>
            </a:r>
            <a:r>
              <a:rPr lang="en-US" sz="2800" dirty="0" smtClean="0">
                <a:solidFill>
                  <a:schemeClr val="tx1">
                    <a:lumMod val="85000"/>
                    <a:lumOff val="15000"/>
                  </a:schemeClr>
                </a:solidFill>
                <a:latin typeface="Palatino Linotype" pitchFamily="18" charset="0"/>
              </a:rPr>
              <a:t>T2K After ?</a:t>
            </a:r>
          </a:p>
          <a:p>
            <a:r>
              <a:rPr lang="en-US" sz="2800" b="1" dirty="0">
                <a:solidFill>
                  <a:schemeClr val="tx1">
                    <a:lumMod val="85000"/>
                    <a:lumOff val="15000"/>
                  </a:schemeClr>
                </a:solidFill>
                <a:latin typeface="Palatino Linotype" pitchFamily="18" charset="0"/>
              </a:rPr>
              <a:t> </a:t>
            </a:r>
            <a:r>
              <a:rPr lang="en-US" sz="2800" b="1" dirty="0" smtClean="0">
                <a:solidFill>
                  <a:schemeClr val="tx1">
                    <a:lumMod val="85000"/>
                    <a:lumOff val="15000"/>
                  </a:schemeClr>
                </a:solidFill>
                <a:latin typeface="Palatino Linotype" pitchFamily="18" charset="0"/>
              </a:rPr>
              <a:t>	</a:t>
            </a:r>
            <a:endParaRPr lang="en-US" sz="2800" dirty="0">
              <a:solidFill>
                <a:schemeClr val="tx1">
                  <a:lumMod val="85000"/>
                  <a:lumOff val="15000"/>
                </a:schemeClr>
              </a:solidFill>
              <a:latin typeface="Palatino Linotype" pitchFamily="18" charset="0"/>
            </a:endParaRPr>
          </a:p>
          <a:p>
            <a:pPr lvl="3">
              <a:buFont typeface="Wingdings" pitchFamily="2" charset="2"/>
              <a:buChar char="Ø"/>
            </a:pPr>
            <a:r>
              <a:rPr lang="en-US" sz="2800" b="1" dirty="0" smtClean="0">
                <a:solidFill>
                  <a:srgbClr val="FF0000"/>
                </a:solidFill>
                <a:latin typeface="Palatino Linotype" pitchFamily="18" charset="0"/>
              </a:rPr>
              <a:t>   active TPC</a:t>
            </a:r>
            <a:endParaRPr lang="en-US" sz="2800" b="1" dirty="0">
              <a:solidFill>
                <a:srgbClr val="FF0000"/>
              </a:solidFill>
              <a:latin typeface="Palatino Linotype" pitchFamily="18" charset="0"/>
            </a:endParaRPr>
          </a:p>
          <a:p>
            <a:pPr lvl="3">
              <a:buFont typeface="Wingdings" pitchFamily="2" charset="2"/>
              <a:buChar char="Ø"/>
            </a:pPr>
            <a:r>
              <a:rPr lang="en-US" sz="2800" b="1" dirty="0" smtClean="0">
                <a:solidFill>
                  <a:srgbClr val="FF0000"/>
                </a:solidFill>
                <a:latin typeface="Palatino Linotype" pitchFamily="18" charset="0"/>
              </a:rPr>
              <a:t>   large area prototype</a:t>
            </a:r>
          </a:p>
          <a:p>
            <a:pPr lvl="3">
              <a:buFont typeface="Wingdings" pitchFamily="2" charset="2"/>
              <a:buChar char="Ø"/>
            </a:pPr>
            <a:endParaRPr lang="en-US" sz="2800" b="1" dirty="0">
              <a:solidFill>
                <a:srgbClr val="FF0000"/>
              </a:solidFill>
              <a:latin typeface="Palatino Linotype" pitchFamily="18" charset="0"/>
            </a:endParaRPr>
          </a:p>
          <a:p>
            <a:pPr lvl="7">
              <a:buFont typeface="Wingdings" pitchFamily="2" charset="2"/>
              <a:buChar char="Ø"/>
            </a:pPr>
            <a:r>
              <a:rPr lang="en-US" sz="2800" b="1" dirty="0" smtClean="0">
                <a:latin typeface="Palatino Linotype" pitchFamily="18" charset="0"/>
              </a:rPr>
              <a:t>  application</a:t>
            </a:r>
          </a:p>
          <a:p>
            <a:pPr lvl="8">
              <a:buFont typeface="Symbol" pitchFamily="18" charset="2"/>
              <a:buChar char="-"/>
            </a:pPr>
            <a:r>
              <a:rPr lang="en-US" sz="2800" dirty="0">
                <a:latin typeface="Palatino Linotype" pitchFamily="18" charset="0"/>
              </a:rPr>
              <a:t> </a:t>
            </a:r>
            <a:r>
              <a:rPr lang="en-US" sz="2800" dirty="0" smtClean="0">
                <a:latin typeface="Palatino Linotype" pitchFamily="18" charset="0"/>
              </a:rPr>
              <a:t>homeland security ?</a:t>
            </a:r>
          </a:p>
          <a:p>
            <a:pPr lvl="8">
              <a:buFont typeface="Symbol" pitchFamily="18" charset="2"/>
              <a:buChar char="-"/>
            </a:pPr>
            <a:r>
              <a:rPr lang="en-US" sz="2800" dirty="0" smtClean="0">
                <a:latin typeface="Palatino Linotype" pitchFamily="18" charset="0"/>
              </a:rPr>
              <a:t> medicine ?</a:t>
            </a:r>
            <a:endParaRPr lang="en-US" sz="2800" dirty="0">
              <a:latin typeface="Palatino Linotype" pitchFamily="18" charset="0"/>
            </a:endParaRPr>
          </a:p>
        </p:txBody>
      </p:sp>
      <p:sp>
        <p:nvSpPr>
          <p:cNvPr id="5" name="Rechteck 4"/>
          <p:cNvSpPr/>
          <p:nvPr/>
        </p:nvSpPr>
        <p:spPr>
          <a:xfrm>
            <a:off x="755576" y="188640"/>
            <a:ext cx="5688632" cy="707886"/>
          </a:xfrm>
          <a:prstGeom prst="rect">
            <a:avLst/>
          </a:prstGeom>
        </p:spPr>
        <p:txBody>
          <a:bodyPr wrap="square">
            <a:spAutoFit/>
          </a:bodyPr>
          <a:lstStyle/>
          <a:p>
            <a:r>
              <a:rPr lang="en-US" sz="4000" b="1" dirty="0" smtClean="0">
                <a:solidFill>
                  <a:schemeClr val="bg1"/>
                </a:solidFill>
                <a:effectLst>
                  <a:outerShdw blurRad="38100" dist="38100" dir="2700000" algn="tl">
                    <a:srgbClr val="000000">
                      <a:alpha val="43137"/>
                    </a:srgbClr>
                  </a:outerShdw>
                </a:effectLst>
                <a:latin typeface="Palatino Linotype" pitchFamily="18" charset="0"/>
              </a:rPr>
              <a:t>     FP7 – Call 8 </a:t>
            </a:r>
            <a:endParaRPr lang="en-US" sz="4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1" name="Foliennummernplatzhalter 3"/>
          <p:cNvSpPr>
            <a:spLocks noGrp="1"/>
          </p:cNvSpPr>
          <p:nvPr>
            <p:ph type="sldNum" sz="quarter" idx="10"/>
          </p:nvPr>
        </p:nvSpPr>
        <p:spPr/>
        <p:txBody>
          <a:bodyPr/>
          <a:lstStyle/>
          <a:p>
            <a:fld id="{FD02220F-CE41-42FB-A692-6332FDEA8E8D}" type="slidenum">
              <a:rPr lang="fr-FR"/>
              <a:pPr/>
              <a:t>3</a:t>
            </a:fld>
            <a:endParaRPr lang="fr-FR"/>
          </a:p>
        </p:txBody>
      </p:sp>
      <p:sp>
        <p:nvSpPr>
          <p:cNvPr id="192" name="Datumsplatzhalter 4"/>
          <p:cNvSpPr>
            <a:spLocks noGrp="1"/>
          </p:cNvSpPr>
          <p:nvPr>
            <p:ph type="dt" sz="half" idx="11"/>
          </p:nvPr>
        </p:nvSpPr>
        <p:spPr/>
        <p:txBody>
          <a:bodyPr/>
          <a:lstStyle/>
          <a:p>
            <a:r>
              <a:rPr lang="en-US"/>
              <a:t>CERN, 10 September 2007</a:t>
            </a:r>
          </a:p>
        </p:txBody>
      </p:sp>
      <p:sp>
        <p:nvSpPr>
          <p:cNvPr id="307202" name="Rectangle 2"/>
          <p:cNvSpPr>
            <a:spLocks noGrp="1" noChangeArrowheads="1"/>
          </p:cNvSpPr>
          <p:nvPr>
            <p:ph type="title"/>
          </p:nvPr>
        </p:nvSpPr>
        <p:spPr>
          <a:xfrm>
            <a:off x="1042988" y="58738"/>
            <a:ext cx="8101012" cy="598487"/>
          </a:xfrm>
        </p:spPr>
        <p:txBody>
          <a:bodyPr>
            <a:normAutofit fontScale="90000"/>
          </a:bodyPr>
          <a:lstStyle/>
          <a:p>
            <a:pPr marL="533400" indent="-533400" algn="ctr"/>
            <a:r>
              <a:rPr lang="en-US" b="1" u="sng" dirty="0">
                <a:effectLst>
                  <a:outerShdw blurRad="38100" dist="38100" dir="2700000" algn="tl">
                    <a:srgbClr val="C0C0C0"/>
                  </a:outerShdw>
                </a:effectLst>
              </a:rPr>
              <a:t>AFTER Main Features</a:t>
            </a:r>
            <a:endParaRPr lang="en-US" b="1" i="1" u="sng" dirty="0">
              <a:effectLst>
                <a:outerShdw blurRad="38100" dist="38100" dir="2700000" algn="tl">
                  <a:srgbClr val="C0C0C0"/>
                </a:outerShdw>
              </a:effectLst>
            </a:endParaRPr>
          </a:p>
        </p:txBody>
      </p:sp>
      <p:sp>
        <p:nvSpPr>
          <p:cNvPr id="307586" name="Rectangle 386"/>
          <p:cNvSpPr>
            <a:spLocks noChangeArrowheads="1"/>
          </p:cNvSpPr>
          <p:nvPr/>
        </p:nvSpPr>
        <p:spPr bwMode="auto">
          <a:xfrm>
            <a:off x="198438" y="4449763"/>
            <a:ext cx="4640262" cy="2041525"/>
          </a:xfrm>
          <a:prstGeom prst="rect">
            <a:avLst/>
          </a:prstGeom>
          <a:solidFill>
            <a:srgbClr val="A3ECFB"/>
          </a:solidFill>
          <a:ln w="9525">
            <a:noFill/>
            <a:miter lim="800000"/>
            <a:headEnd/>
            <a:tailEnd/>
          </a:ln>
          <a:effectLst/>
        </p:spPr>
        <p:txBody>
          <a:bodyPr lIns="91418" tIns="45710" rIns="91418" bIns="45710"/>
          <a:lstStyle/>
          <a:p>
            <a:pPr indent="190500">
              <a:spcBef>
                <a:spcPct val="20000"/>
              </a:spcBef>
            </a:pPr>
            <a:r>
              <a:rPr lang="en-US" sz="1600" b="1">
                <a:solidFill>
                  <a:srgbClr val="FF9966"/>
                </a:solidFill>
                <a:effectLst>
                  <a:outerShdw blurRad="38100" dist="38100" dir="2700000" algn="tl">
                    <a:srgbClr val="000000"/>
                  </a:outerShdw>
                </a:effectLst>
                <a:latin typeface="Arial" pitchFamily="34" charset="0"/>
              </a:rPr>
              <a:t>Main features:</a:t>
            </a:r>
          </a:p>
          <a:p>
            <a:pPr indent="190500">
              <a:spcBef>
                <a:spcPct val="20000"/>
              </a:spcBef>
              <a:buFontTx/>
              <a:buChar char="•"/>
            </a:pPr>
            <a:r>
              <a:rPr lang="en-US" sz="1600" b="1">
                <a:solidFill>
                  <a:srgbClr val="FF0000"/>
                </a:solidFill>
                <a:effectLst>
                  <a:outerShdw blurRad="38100" dist="38100" dir="2700000" algn="tl">
                    <a:srgbClr val="000000"/>
                  </a:outerShdw>
                </a:effectLst>
                <a:latin typeface="Arial" pitchFamily="34" charset="0"/>
              </a:rPr>
              <a:t>Input Current Polarity:</a:t>
            </a:r>
            <a:r>
              <a:rPr lang="en-US" sz="1600" b="1">
                <a:effectLst>
                  <a:outerShdw blurRad="38100" dist="38100" dir="2700000" algn="tl">
                    <a:srgbClr val="FFFFFF"/>
                  </a:outerShdw>
                </a:effectLst>
                <a:latin typeface="Arial" pitchFamily="34" charset="0"/>
              </a:rPr>
              <a:t> positive </a:t>
            </a:r>
            <a:r>
              <a:rPr lang="en-US" sz="1600" b="1">
                <a:solidFill>
                  <a:srgbClr val="FF0000"/>
                </a:solidFill>
                <a:effectLst>
                  <a:outerShdw blurRad="38100" dist="38100" dir="2700000" algn="tl">
                    <a:srgbClr val="000000"/>
                  </a:outerShdw>
                </a:effectLst>
                <a:latin typeface="Arial" pitchFamily="34" charset="0"/>
              </a:rPr>
              <a:t>or</a:t>
            </a:r>
            <a:r>
              <a:rPr lang="en-US" sz="1600" b="1">
                <a:effectLst>
                  <a:outerShdw blurRad="38100" dist="38100" dir="2700000" algn="tl">
                    <a:srgbClr val="FFFFFF"/>
                  </a:outerShdw>
                </a:effectLst>
                <a:latin typeface="Arial" pitchFamily="34" charset="0"/>
              </a:rPr>
              <a:t> negative</a:t>
            </a:r>
          </a:p>
          <a:p>
            <a:pPr indent="190500">
              <a:spcBef>
                <a:spcPct val="20000"/>
              </a:spcBef>
              <a:buFontTx/>
              <a:buChar char="•"/>
            </a:pPr>
            <a:r>
              <a:rPr lang="en-US" sz="1600" b="1">
                <a:solidFill>
                  <a:srgbClr val="FF0000"/>
                </a:solidFill>
                <a:effectLst>
                  <a:outerShdw blurRad="38100" dist="38100" dir="2700000" algn="tl">
                    <a:srgbClr val="000000"/>
                  </a:outerShdw>
                </a:effectLst>
                <a:latin typeface="Arial" pitchFamily="34" charset="0"/>
              </a:rPr>
              <a:t>72</a:t>
            </a:r>
            <a:r>
              <a:rPr lang="en-US" sz="1600" b="1">
                <a:effectLst>
                  <a:outerShdw blurRad="38100" dist="38100" dir="2700000" algn="tl">
                    <a:srgbClr val="FFFFFF"/>
                  </a:outerShdw>
                </a:effectLst>
                <a:latin typeface="Arial" pitchFamily="34" charset="0"/>
              </a:rPr>
              <a:t> Analog Channels</a:t>
            </a:r>
          </a:p>
          <a:p>
            <a:pPr indent="190500">
              <a:spcBef>
                <a:spcPct val="20000"/>
              </a:spcBef>
              <a:buFontTx/>
              <a:buChar char="•"/>
            </a:pPr>
            <a:r>
              <a:rPr lang="en-US" sz="1600" b="1">
                <a:solidFill>
                  <a:srgbClr val="FF0000"/>
                </a:solidFill>
                <a:effectLst>
                  <a:outerShdw blurRad="38100" dist="38100" dir="2700000" algn="tl">
                    <a:srgbClr val="000000"/>
                  </a:outerShdw>
                </a:effectLst>
                <a:latin typeface="Arial" pitchFamily="34" charset="0"/>
              </a:rPr>
              <a:t>4</a:t>
            </a:r>
            <a:r>
              <a:rPr lang="en-US" sz="1600" b="1">
                <a:effectLst>
                  <a:outerShdw blurRad="38100" dist="38100" dir="2700000" algn="tl">
                    <a:srgbClr val="FFFFFF"/>
                  </a:outerShdw>
                </a:effectLst>
                <a:latin typeface="Arial" pitchFamily="34" charset="0"/>
              </a:rPr>
              <a:t> Gains: 120fC, 240fC, 360fC &amp; 600fC </a:t>
            </a:r>
          </a:p>
          <a:p>
            <a:pPr indent="190500">
              <a:spcBef>
                <a:spcPct val="20000"/>
              </a:spcBef>
              <a:buFontTx/>
              <a:buChar char="•"/>
            </a:pPr>
            <a:r>
              <a:rPr lang="en-US" sz="1600" b="1">
                <a:solidFill>
                  <a:srgbClr val="FF0000"/>
                </a:solidFill>
                <a:effectLst>
                  <a:outerShdw blurRad="38100" dist="38100" dir="2700000" algn="tl">
                    <a:srgbClr val="000000"/>
                  </a:outerShdw>
                </a:effectLst>
                <a:latin typeface="Arial" pitchFamily="34" charset="0"/>
              </a:rPr>
              <a:t>16</a:t>
            </a:r>
            <a:r>
              <a:rPr lang="en-US" sz="1600" b="1">
                <a:effectLst>
                  <a:outerShdw blurRad="38100" dist="38100" dir="2700000" algn="tl">
                    <a:srgbClr val="FFFFFF"/>
                  </a:outerShdw>
                </a:effectLst>
                <a:latin typeface="Arial" pitchFamily="34" charset="0"/>
              </a:rPr>
              <a:t> Peaking Time values: (100ns to 2µs)</a:t>
            </a:r>
          </a:p>
          <a:p>
            <a:pPr indent="190500">
              <a:spcBef>
                <a:spcPct val="20000"/>
              </a:spcBef>
              <a:buFontTx/>
              <a:buChar char="•"/>
            </a:pPr>
            <a:r>
              <a:rPr lang="en-US" sz="1600" b="1">
                <a:solidFill>
                  <a:srgbClr val="FF0000"/>
                </a:solidFill>
                <a:effectLst>
                  <a:outerShdw blurRad="38100" dist="38100" dir="2700000" algn="tl">
                    <a:srgbClr val="000000"/>
                  </a:outerShdw>
                </a:effectLst>
                <a:latin typeface="Arial" pitchFamily="34" charset="0"/>
              </a:rPr>
              <a:t>511 analog memory cells / Channel:</a:t>
            </a:r>
            <a:r>
              <a:rPr lang="en-US" sz="1600" b="1">
                <a:effectLst>
                  <a:outerShdw blurRad="38100" dist="38100" dir="2700000" algn="tl">
                    <a:srgbClr val="FFFFFF"/>
                  </a:outerShdw>
                </a:effectLst>
                <a:latin typeface="Arial" pitchFamily="34" charset="0"/>
              </a:rPr>
              <a:t> </a:t>
            </a:r>
          </a:p>
          <a:p>
            <a:pPr indent="190500">
              <a:spcBef>
                <a:spcPct val="20000"/>
              </a:spcBef>
            </a:pPr>
            <a:r>
              <a:rPr lang="en-US" sz="1600" b="1">
                <a:effectLst>
                  <a:outerShdw blurRad="38100" dist="38100" dir="2700000" algn="tl">
                    <a:srgbClr val="FFFFFF"/>
                  </a:outerShdw>
                </a:effectLst>
                <a:latin typeface="Arial" pitchFamily="34" charset="0"/>
              </a:rPr>
              <a:t>Fwrite: 1MHz-50MHz; Fread: 20MHz</a:t>
            </a:r>
          </a:p>
        </p:txBody>
      </p:sp>
      <p:grpSp>
        <p:nvGrpSpPr>
          <p:cNvPr id="2" name="Group 581"/>
          <p:cNvGrpSpPr>
            <a:grpSpLocks/>
          </p:cNvGrpSpPr>
          <p:nvPr/>
        </p:nvGrpSpPr>
        <p:grpSpPr bwMode="auto">
          <a:xfrm>
            <a:off x="1250950" y="931863"/>
            <a:ext cx="5654675" cy="3397250"/>
            <a:chOff x="458" y="173"/>
            <a:chExt cx="3562" cy="2140"/>
          </a:xfrm>
        </p:grpSpPr>
        <p:sp>
          <p:nvSpPr>
            <p:cNvPr id="307782" name="Rectangle 582"/>
            <p:cNvSpPr>
              <a:spLocks noChangeAspect="1" noChangeArrowheads="1"/>
            </p:cNvSpPr>
            <p:nvPr/>
          </p:nvSpPr>
          <p:spPr bwMode="auto">
            <a:xfrm>
              <a:off x="458" y="475"/>
              <a:ext cx="3214" cy="1511"/>
            </a:xfrm>
            <a:prstGeom prst="rect">
              <a:avLst/>
            </a:prstGeom>
            <a:solidFill>
              <a:srgbClr val="0066FF"/>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0066FF"/>
              </a:extrusionClr>
            </a:sp3d>
          </p:spPr>
          <p:txBody>
            <a:bodyPr wrap="none" anchor="ctr">
              <a:flatTx/>
            </a:bodyPr>
            <a:lstStyle/>
            <a:p>
              <a:endParaRPr lang="en-US"/>
            </a:p>
          </p:txBody>
        </p:sp>
        <p:sp>
          <p:nvSpPr>
            <p:cNvPr id="307783" name="Text Box 583"/>
            <p:cNvSpPr txBox="1">
              <a:spLocks noChangeAspect="1" noChangeArrowheads="1"/>
            </p:cNvSpPr>
            <p:nvPr/>
          </p:nvSpPr>
          <p:spPr bwMode="auto">
            <a:xfrm>
              <a:off x="3226" y="589"/>
              <a:ext cx="432" cy="173"/>
            </a:xfrm>
            <a:prstGeom prst="rect">
              <a:avLst/>
            </a:prstGeom>
            <a:solidFill>
              <a:schemeClr val="bg1">
                <a:alpha val="85001"/>
              </a:schemeClr>
            </a:solidFill>
            <a:ln w="9525">
              <a:noFill/>
              <a:miter lim="800000"/>
              <a:headEnd/>
              <a:tailEnd/>
            </a:ln>
            <a:effectLst/>
            <a:scene3d>
              <a:camera prst="legacyObliqueTopLeft"/>
              <a:lightRig rig="legacyFlat3" dir="t"/>
            </a:scene3d>
            <a:sp3d extrusionH="430200" prstMaterial="legacyMatte">
              <a:bevelT w="13500" h="13500" prst="angle"/>
              <a:bevelB w="13500" h="13500" prst="angle"/>
              <a:extrusionClr>
                <a:schemeClr val="bg1"/>
              </a:extrusionClr>
            </a:sp3d>
          </p:spPr>
          <p:txBody>
            <a:bodyPr wrap="none" lIns="91418" tIns="45710" rIns="91418" bIns="45710">
              <a:spAutoFit/>
              <a:flatTx/>
            </a:bodyPr>
            <a:lstStyle/>
            <a:p>
              <a:r>
                <a:rPr lang="fr-FR" sz="1200" b="1">
                  <a:latin typeface="Comic Sans MS" pitchFamily="66" charset="0"/>
                </a:rPr>
                <a:t>AFTER</a:t>
              </a:r>
            </a:p>
          </p:txBody>
        </p:sp>
        <p:sp>
          <p:nvSpPr>
            <p:cNvPr id="307784" name="Rectangle 584"/>
            <p:cNvSpPr>
              <a:spLocks noChangeAspect="1" noChangeArrowheads="1"/>
            </p:cNvSpPr>
            <p:nvPr/>
          </p:nvSpPr>
          <p:spPr bwMode="auto">
            <a:xfrm>
              <a:off x="3811" y="1150"/>
              <a:ext cx="209" cy="210"/>
            </a:xfrm>
            <a:prstGeom prst="rect">
              <a:avLst/>
            </a:prstGeom>
            <a:solidFill>
              <a:srgbClr val="00CC99">
                <a:alpha val="60001"/>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00CC99"/>
              </a:extrusionClr>
            </a:sp3d>
          </p:spPr>
          <p:txBody>
            <a:bodyPr wrap="none" anchor="ctr">
              <a:flatTx/>
            </a:bodyPr>
            <a:lstStyle/>
            <a:p>
              <a:endParaRPr lang="en-US"/>
            </a:p>
          </p:txBody>
        </p:sp>
        <p:sp>
          <p:nvSpPr>
            <p:cNvPr id="307785" name="Rectangle 585"/>
            <p:cNvSpPr>
              <a:spLocks noChangeAspect="1" noChangeArrowheads="1"/>
            </p:cNvSpPr>
            <p:nvPr/>
          </p:nvSpPr>
          <p:spPr bwMode="auto">
            <a:xfrm>
              <a:off x="3029" y="1054"/>
              <a:ext cx="209" cy="321"/>
            </a:xfrm>
            <a:prstGeom prst="rect">
              <a:avLst/>
            </a:prstGeom>
            <a:solidFill>
              <a:srgbClr val="FFFF00">
                <a:alpha val="80000"/>
              </a:srgbClr>
            </a:solidFill>
            <a:ln w="9525">
              <a:miter lim="800000"/>
              <a:headEnd/>
              <a:tailEnd/>
            </a:ln>
            <a:effectLst/>
            <a:scene3d>
              <a:camera prst="legacyObliqueTopLeft"/>
              <a:lightRig rig="legacyFlat3" dir="t"/>
            </a:scene3d>
            <a:sp3d extrusionH="1801800" prstMaterial="legacyMatte">
              <a:bevelT w="13500" h="13500" prst="angle"/>
              <a:bevelB w="13500" h="13500" prst="angle"/>
              <a:extrusionClr>
                <a:srgbClr val="FFFF00"/>
              </a:extrusionClr>
            </a:sp3d>
          </p:spPr>
          <p:txBody>
            <a:bodyPr wrap="none" anchor="ctr">
              <a:flatTx/>
            </a:bodyPr>
            <a:lstStyle/>
            <a:p>
              <a:endParaRPr lang="en-US"/>
            </a:p>
          </p:txBody>
        </p:sp>
        <p:grpSp>
          <p:nvGrpSpPr>
            <p:cNvPr id="3" name="Group 586"/>
            <p:cNvGrpSpPr>
              <a:grpSpLocks noChangeAspect="1"/>
            </p:cNvGrpSpPr>
            <p:nvPr/>
          </p:nvGrpSpPr>
          <p:grpSpPr bwMode="auto">
            <a:xfrm>
              <a:off x="2787" y="931"/>
              <a:ext cx="161" cy="63"/>
              <a:chOff x="1995" y="1933"/>
              <a:chExt cx="227" cy="90"/>
            </a:xfrm>
          </p:grpSpPr>
          <p:sp>
            <p:nvSpPr>
              <p:cNvPr id="307787" name="Oval 587"/>
              <p:cNvSpPr>
                <a:spLocks noChangeAspect="1" noChangeArrowheads="1"/>
              </p:cNvSpPr>
              <p:nvPr/>
            </p:nvSpPr>
            <p:spPr bwMode="auto">
              <a:xfrm>
                <a:off x="2131" y="1978"/>
                <a:ext cx="45" cy="45"/>
              </a:xfrm>
              <a:prstGeom prst="ellipse">
                <a:avLst/>
              </a:prstGeom>
              <a:solidFill>
                <a:srgbClr val="00CC99">
                  <a:alpha val="60001"/>
                </a:srgbClr>
              </a:solidFill>
              <a:ln w="9525">
                <a:solidFill>
                  <a:srgbClr val="000000">
                    <a:alpha val="60001"/>
                  </a:srgbClr>
                </a:solidFill>
                <a:round/>
                <a:headEnd/>
                <a:tailEnd/>
              </a:ln>
              <a:effectLst/>
            </p:spPr>
            <p:txBody>
              <a:bodyPr wrap="none" anchor="ctr"/>
              <a:lstStyle/>
              <a:p>
                <a:endParaRPr lang="en-US"/>
              </a:p>
            </p:txBody>
          </p:sp>
          <p:sp>
            <p:nvSpPr>
              <p:cNvPr id="307788" name="Line 588"/>
              <p:cNvSpPr>
                <a:spLocks noChangeAspect="1" noChangeShapeType="1"/>
              </p:cNvSpPr>
              <p:nvPr/>
            </p:nvSpPr>
            <p:spPr bwMode="auto">
              <a:xfrm flipH="1">
                <a:off x="1995" y="2001"/>
                <a:ext cx="85" cy="0"/>
              </a:xfrm>
              <a:prstGeom prst="line">
                <a:avLst/>
              </a:prstGeom>
              <a:noFill/>
              <a:ln w="9525">
                <a:solidFill>
                  <a:srgbClr val="000000">
                    <a:alpha val="60001"/>
                  </a:srgbClr>
                </a:solidFill>
                <a:round/>
                <a:headEnd/>
                <a:tailEnd/>
              </a:ln>
              <a:effectLst/>
            </p:spPr>
            <p:txBody>
              <a:bodyPr/>
              <a:lstStyle/>
              <a:p>
                <a:endParaRPr lang="en-US"/>
              </a:p>
            </p:txBody>
          </p:sp>
          <p:sp>
            <p:nvSpPr>
              <p:cNvPr id="307789" name="Line 589"/>
              <p:cNvSpPr>
                <a:spLocks noChangeAspect="1" noChangeShapeType="1"/>
              </p:cNvSpPr>
              <p:nvPr/>
            </p:nvSpPr>
            <p:spPr bwMode="auto">
              <a:xfrm>
                <a:off x="2177" y="2001"/>
                <a:ext cx="45" cy="0"/>
              </a:xfrm>
              <a:prstGeom prst="line">
                <a:avLst/>
              </a:prstGeom>
              <a:noFill/>
              <a:ln w="9525">
                <a:solidFill>
                  <a:srgbClr val="000000">
                    <a:alpha val="50000"/>
                  </a:srgbClr>
                </a:solidFill>
                <a:round/>
                <a:headEnd/>
                <a:tailEnd/>
              </a:ln>
              <a:effectLst/>
            </p:spPr>
            <p:txBody>
              <a:bodyPr/>
              <a:lstStyle/>
              <a:p>
                <a:endParaRPr lang="en-US"/>
              </a:p>
            </p:txBody>
          </p:sp>
          <p:sp>
            <p:nvSpPr>
              <p:cNvPr id="307790" name="Line 590"/>
              <p:cNvSpPr>
                <a:spLocks noChangeAspect="1" noChangeShapeType="1"/>
              </p:cNvSpPr>
              <p:nvPr/>
            </p:nvSpPr>
            <p:spPr bwMode="auto">
              <a:xfrm flipV="1">
                <a:off x="2086" y="1933"/>
                <a:ext cx="68" cy="68"/>
              </a:xfrm>
              <a:prstGeom prst="line">
                <a:avLst/>
              </a:prstGeom>
              <a:noFill/>
              <a:ln w="9525">
                <a:solidFill>
                  <a:srgbClr val="000000">
                    <a:alpha val="50000"/>
                  </a:srgbClr>
                </a:solidFill>
                <a:round/>
                <a:headEnd/>
                <a:tailEnd/>
              </a:ln>
              <a:effectLst/>
            </p:spPr>
            <p:txBody>
              <a:bodyPr/>
              <a:lstStyle/>
              <a:p>
                <a:endParaRPr lang="en-US"/>
              </a:p>
            </p:txBody>
          </p:sp>
          <p:sp>
            <p:nvSpPr>
              <p:cNvPr id="307791" name="Oval 591"/>
              <p:cNvSpPr>
                <a:spLocks noChangeAspect="1" noChangeArrowheads="1"/>
              </p:cNvSpPr>
              <p:nvPr/>
            </p:nvSpPr>
            <p:spPr bwMode="auto">
              <a:xfrm>
                <a:off x="2063" y="1978"/>
                <a:ext cx="45" cy="45"/>
              </a:xfrm>
              <a:prstGeom prst="ellipse">
                <a:avLst/>
              </a:prstGeom>
              <a:solidFill>
                <a:srgbClr val="00CC99">
                  <a:alpha val="69000"/>
                </a:srgbClr>
              </a:solidFill>
              <a:ln w="9525">
                <a:solidFill>
                  <a:srgbClr val="000000">
                    <a:alpha val="67999"/>
                  </a:srgbClr>
                </a:solidFill>
                <a:round/>
                <a:headEnd/>
                <a:tailEnd/>
              </a:ln>
              <a:effectLst/>
            </p:spPr>
            <p:txBody>
              <a:bodyPr wrap="none" anchor="ctr"/>
              <a:lstStyle/>
              <a:p>
                <a:endParaRPr lang="en-US"/>
              </a:p>
            </p:txBody>
          </p:sp>
        </p:grpSp>
        <p:grpSp>
          <p:nvGrpSpPr>
            <p:cNvPr id="4" name="Group 592"/>
            <p:cNvGrpSpPr>
              <a:grpSpLocks noChangeAspect="1"/>
            </p:cNvGrpSpPr>
            <p:nvPr/>
          </p:nvGrpSpPr>
          <p:grpSpPr bwMode="auto">
            <a:xfrm>
              <a:off x="522" y="577"/>
              <a:ext cx="2233" cy="900"/>
              <a:chOff x="725" y="1260"/>
              <a:chExt cx="3152" cy="1270"/>
            </a:xfrm>
          </p:grpSpPr>
          <p:sp>
            <p:nvSpPr>
              <p:cNvPr id="307793" name="AutoShape 593"/>
              <p:cNvSpPr>
                <a:spLocks noChangeAspect="1" noChangeArrowheads="1"/>
              </p:cNvSpPr>
              <p:nvPr/>
            </p:nvSpPr>
            <p:spPr bwMode="auto">
              <a:xfrm>
                <a:off x="815" y="1260"/>
                <a:ext cx="2994" cy="1270"/>
              </a:xfrm>
              <a:prstGeom prst="flowChartAlternateProcess">
                <a:avLst/>
              </a:prstGeom>
              <a:solidFill>
                <a:srgbClr val="66FFCC">
                  <a:alpha val="70000"/>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66FFCC"/>
                </a:extrusionClr>
              </a:sp3d>
            </p:spPr>
            <p:txBody>
              <a:bodyPr wrap="none" anchor="ctr">
                <a:flatTx/>
              </a:bodyPr>
              <a:lstStyle/>
              <a:p>
                <a:endParaRPr lang="en-US"/>
              </a:p>
            </p:txBody>
          </p:sp>
          <p:sp>
            <p:nvSpPr>
              <p:cNvPr id="307794" name="AutoShape 594"/>
              <p:cNvSpPr>
                <a:spLocks noChangeAspect="1" noChangeArrowheads="1"/>
              </p:cNvSpPr>
              <p:nvPr/>
            </p:nvSpPr>
            <p:spPr bwMode="auto">
              <a:xfrm rot="5400000">
                <a:off x="1224" y="1872"/>
                <a:ext cx="453" cy="453"/>
              </a:xfrm>
              <a:prstGeom prst="triangle">
                <a:avLst>
                  <a:gd name="adj" fmla="val 50000"/>
                </a:avLst>
              </a:prstGeom>
              <a:solidFill>
                <a:srgbClr val="FFFF66"/>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FF66"/>
                </a:extrusionClr>
              </a:sp3d>
            </p:spPr>
            <p:txBody>
              <a:bodyPr wrap="none" anchor="ctr">
                <a:flatTx/>
              </a:bodyPr>
              <a:lstStyle/>
              <a:p>
                <a:endParaRPr lang="en-US"/>
              </a:p>
            </p:txBody>
          </p:sp>
          <p:sp>
            <p:nvSpPr>
              <p:cNvPr id="307795" name="Rectangle 595"/>
              <p:cNvSpPr>
                <a:spLocks noChangeAspect="1" noChangeArrowheads="1"/>
              </p:cNvSpPr>
              <p:nvPr/>
            </p:nvSpPr>
            <p:spPr bwMode="auto">
              <a:xfrm>
                <a:off x="1813" y="1872"/>
                <a:ext cx="477" cy="454"/>
              </a:xfrm>
              <a:prstGeom prst="rect">
                <a:avLst/>
              </a:prstGeom>
              <a:solidFill>
                <a:srgbClr val="CCFF33"/>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CCFF33"/>
                </a:extrusionClr>
              </a:sp3d>
            </p:spPr>
            <p:txBody>
              <a:bodyPr wrap="none" anchor="ctr">
                <a:flatTx/>
              </a:bodyPr>
              <a:lstStyle/>
              <a:p>
                <a:endParaRPr lang="en-US"/>
              </a:p>
            </p:txBody>
          </p:sp>
          <p:sp>
            <p:nvSpPr>
              <p:cNvPr id="307796" name="Line 596"/>
              <p:cNvSpPr>
                <a:spLocks noChangeAspect="1" noChangeShapeType="1"/>
              </p:cNvSpPr>
              <p:nvPr/>
            </p:nvSpPr>
            <p:spPr bwMode="auto">
              <a:xfrm flipV="1">
                <a:off x="1881" y="2031"/>
                <a:ext cx="90" cy="159"/>
              </a:xfrm>
              <a:prstGeom prst="line">
                <a:avLst/>
              </a:prstGeom>
              <a:noFill/>
              <a:ln w="19050">
                <a:solidFill>
                  <a:schemeClr val="tx1"/>
                </a:solidFill>
                <a:round/>
                <a:headEnd/>
                <a:tailEnd/>
              </a:ln>
              <a:effectLst/>
            </p:spPr>
            <p:txBody>
              <a:bodyPr/>
              <a:lstStyle/>
              <a:p>
                <a:endParaRPr lang="en-US"/>
              </a:p>
            </p:txBody>
          </p:sp>
          <p:sp>
            <p:nvSpPr>
              <p:cNvPr id="307797" name="Line 597"/>
              <p:cNvSpPr>
                <a:spLocks noChangeAspect="1" noChangeShapeType="1"/>
              </p:cNvSpPr>
              <p:nvPr/>
            </p:nvSpPr>
            <p:spPr bwMode="auto">
              <a:xfrm>
                <a:off x="1971" y="2031"/>
                <a:ext cx="182" cy="0"/>
              </a:xfrm>
              <a:prstGeom prst="line">
                <a:avLst/>
              </a:prstGeom>
              <a:noFill/>
              <a:ln w="19050">
                <a:solidFill>
                  <a:schemeClr val="tx1"/>
                </a:solidFill>
                <a:round/>
                <a:headEnd/>
                <a:tailEnd/>
              </a:ln>
              <a:effectLst/>
            </p:spPr>
            <p:txBody>
              <a:bodyPr/>
              <a:lstStyle/>
              <a:p>
                <a:endParaRPr lang="en-US"/>
              </a:p>
            </p:txBody>
          </p:sp>
          <p:sp>
            <p:nvSpPr>
              <p:cNvPr id="307798" name="Line 598"/>
              <p:cNvSpPr>
                <a:spLocks noChangeAspect="1" noChangeShapeType="1"/>
              </p:cNvSpPr>
              <p:nvPr/>
            </p:nvSpPr>
            <p:spPr bwMode="auto">
              <a:xfrm>
                <a:off x="2153" y="2031"/>
                <a:ext cx="68" cy="159"/>
              </a:xfrm>
              <a:prstGeom prst="line">
                <a:avLst/>
              </a:prstGeom>
              <a:noFill/>
              <a:ln w="19050">
                <a:solidFill>
                  <a:schemeClr val="tx1"/>
                </a:solidFill>
                <a:round/>
                <a:headEnd/>
                <a:tailEnd/>
              </a:ln>
              <a:effectLst/>
            </p:spPr>
            <p:txBody>
              <a:bodyPr/>
              <a:lstStyle/>
              <a:p>
                <a:endParaRPr lang="en-US"/>
              </a:p>
            </p:txBody>
          </p:sp>
          <p:sp>
            <p:nvSpPr>
              <p:cNvPr id="307799" name="Rectangle 599"/>
              <p:cNvSpPr>
                <a:spLocks noChangeAspect="1" noChangeArrowheads="1"/>
              </p:cNvSpPr>
              <p:nvPr/>
            </p:nvSpPr>
            <p:spPr bwMode="auto">
              <a:xfrm>
                <a:off x="2448" y="1872"/>
                <a:ext cx="1270" cy="454"/>
              </a:xfrm>
              <a:prstGeom prst="rect">
                <a:avLst/>
              </a:prstGeom>
              <a:solidFill>
                <a:srgbClr val="FF0000">
                  <a:alpha val="39999"/>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endParaRPr lang="en-US"/>
              </a:p>
            </p:txBody>
          </p:sp>
          <p:grpSp>
            <p:nvGrpSpPr>
              <p:cNvPr id="5" name="Group 600"/>
              <p:cNvGrpSpPr>
                <a:grpSpLocks noChangeAspect="1"/>
              </p:cNvGrpSpPr>
              <p:nvPr/>
            </p:nvGrpSpPr>
            <p:grpSpPr bwMode="auto">
              <a:xfrm>
                <a:off x="2471" y="1940"/>
                <a:ext cx="1112" cy="273"/>
                <a:chOff x="2358" y="1797"/>
                <a:chExt cx="1112" cy="273"/>
              </a:xfrm>
            </p:grpSpPr>
            <p:grpSp>
              <p:nvGrpSpPr>
                <p:cNvPr id="6" name="Group 601"/>
                <p:cNvGrpSpPr>
                  <a:grpSpLocks noChangeAspect="1"/>
                </p:cNvGrpSpPr>
                <p:nvPr/>
              </p:nvGrpSpPr>
              <p:grpSpPr bwMode="auto">
                <a:xfrm>
                  <a:off x="2358" y="1797"/>
                  <a:ext cx="522" cy="273"/>
                  <a:chOff x="2358" y="1797"/>
                  <a:chExt cx="522" cy="273"/>
                </a:xfrm>
              </p:grpSpPr>
              <p:grpSp>
                <p:nvGrpSpPr>
                  <p:cNvPr id="7" name="Group 602"/>
                  <p:cNvGrpSpPr>
                    <a:grpSpLocks noChangeAspect="1"/>
                  </p:cNvGrpSpPr>
                  <p:nvPr/>
                </p:nvGrpSpPr>
                <p:grpSpPr bwMode="auto">
                  <a:xfrm>
                    <a:off x="2358" y="1797"/>
                    <a:ext cx="136" cy="273"/>
                    <a:chOff x="2358" y="1139"/>
                    <a:chExt cx="136" cy="273"/>
                  </a:xfrm>
                </p:grpSpPr>
                <p:sp>
                  <p:nvSpPr>
                    <p:cNvPr id="307803" name="Line 603"/>
                    <p:cNvSpPr>
                      <a:spLocks noChangeAspect="1" noChangeShapeType="1"/>
                    </p:cNvSpPr>
                    <p:nvPr/>
                  </p:nvSpPr>
                  <p:spPr bwMode="auto">
                    <a:xfrm rot="16200000" flipH="1">
                      <a:off x="2369" y="1196"/>
                      <a:ext cx="114" cy="0"/>
                    </a:xfrm>
                    <a:prstGeom prst="line">
                      <a:avLst/>
                    </a:prstGeom>
                    <a:noFill/>
                    <a:ln w="9525">
                      <a:solidFill>
                        <a:schemeClr val="tx1"/>
                      </a:solidFill>
                      <a:round/>
                      <a:headEnd/>
                      <a:tailEnd/>
                    </a:ln>
                    <a:effectLst/>
                  </p:spPr>
                  <p:txBody>
                    <a:bodyPr/>
                    <a:lstStyle/>
                    <a:p>
                      <a:endParaRPr lang="en-US"/>
                    </a:p>
                  </p:txBody>
                </p:sp>
                <p:sp>
                  <p:nvSpPr>
                    <p:cNvPr id="307804" name="Line 604"/>
                    <p:cNvSpPr>
                      <a:spLocks noChangeAspect="1" noChangeShapeType="1"/>
                    </p:cNvSpPr>
                    <p:nvPr/>
                  </p:nvSpPr>
                  <p:spPr bwMode="auto">
                    <a:xfrm rot="16200000">
                      <a:off x="2425" y="1231"/>
                      <a:ext cx="1" cy="136"/>
                    </a:xfrm>
                    <a:prstGeom prst="line">
                      <a:avLst/>
                    </a:prstGeom>
                    <a:noFill/>
                    <a:ln w="28575">
                      <a:solidFill>
                        <a:schemeClr val="tx1"/>
                      </a:solidFill>
                      <a:round/>
                      <a:headEnd/>
                      <a:tailEnd/>
                    </a:ln>
                    <a:effectLst/>
                  </p:spPr>
                  <p:txBody>
                    <a:bodyPr/>
                    <a:lstStyle/>
                    <a:p>
                      <a:endParaRPr lang="en-US"/>
                    </a:p>
                  </p:txBody>
                </p:sp>
                <p:sp>
                  <p:nvSpPr>
                    <p:cNvPr id="307805" name="Line 605"/>
                    <p:cNvSpPr>
                      <a:spLocks noChangeAspect="1" noChangeShapeType="1"/>
                    </p:cNvSpPr>
                    <p:nvPr/>
                  </p:nvSpPr>
                  <p:spPr bwMode="auto">
                    <a:xfrm rot="16200000">
                      <a:off x="2425" y="1186"/>
                      <a:ext cx="1" cy="136"/>
                    </a:xfrm>
                    <a:prstGeom prst="line">
                      <a:avLst/>
                    </a:prstGeom>
                    <a:noFill/>
                    <a:ln w="28575">
                      <a:solidFill>
                        <a:schemeClr val="tx1"/>
                      </a:solidFill>
                      <a:round/>
                      <a:headEnd/>
                      <a:tailEnd/>
                    </a:ln>
                    <a:effectLst/>
                  </p:spPr>
                  <p:txBody>
                    <a:bodyPr/>
                    <a:lstStyle/>
                    <a:p>
                      <a:endParaRPr lang="en-US"/>
                    </a:p>
                  </p:txBody>
                </p:sp>
                <p:sp>
                  <p:nvSpPr>
                    <p:cNvPr id="307806" name="Line 606"/>
                    <p:cNvSpPr>
                      <a:spLocks noChangeAspect="1" noChangeShapeType="1"/>
                    </p:cNvSpPr>
                    <p:nvPr/>
                  </p:nvSpPr>
                  <p:spPr bwMode="auto">
                    <a:xfrm rot="16200000">
                      <a:off x="2369" y="1355"/>
                      <a:ext cx="114" cy="0"/>
                    </a:xfrm>
                    <a:prstGeom prst="line">
                      <a:avLst/>
                    </a:prstGeom>
                    <a:noFill/>
                    <a:ln w="9525">
                      <a:solidFill>
                        <a:schemeClr val="tx1"/>
                      </a:solidFill>
                      <a:round/>
                      <a:headEnd/>
                      <a:tailEnd/>
                    </a:ln>
                    <a:effectLst/>
                  </p:spPr>
                  <p:txBody>
                    <a:bodyPr/>
                    <a:lstStyle/>
                    <a:p>
                      <a:endParaRPr lang="en-US"/>
                    </a:p>
                  </p:txBody>
                </p:sp>
              </p:grpSp>
              <p:grpSp>
                <p:nvGrpSpPr>
                  <p:cNvPr id="8" name="Group 607"/>
                  <p:cNvGrpSpPr>
                    <a:grpSpLocks noChangeAspect="1"/>
                  </p:cNvGrpSpPr>
                  <p:nvPr/>
                </p:nvGrpSpPr>
                <p:grpSpPr bwMode="auto">
                  <a:xfrm>
                    <a:off x="2540" y="1797"/>
                    <a:ext cx="136" cy="273"/>
                    <a:chOff x="2358" y="1139"/>
                    <a:chExt cx="136" cy="273"/>
                  </a:xfrm>
                </p:grpSpPr>
                <p:sp>
                  <p:nvSpPr>
                    <p:cNvPr id="307808" name="Line 608"/>
                    <p:cNvSpPr>
                      <a:spLocks noChangeAspect="1" noChangeShapeType="1"/>
                    </p:cNvSpPr>
                    <p:nvPr/>
                  </p:nvSpPr>
                  <p:spPr bwMode="auto">
                    <a:xfrm rot="16200000" flipH="1">
                      <a:off x="2369" y="1196"/>
                      <a:ext cx="114" cy="0"/>
                    </a:xfrm>
                    <a:prstGeom prst="line">
                      <a:avLst/>
                    </a:prstGeom>
                    <a:noFill/>
                    <a:ln w="9525">
                      <a:solidFill>
                        <a:schemeClr val="tx1"/>
                      </a:solidFill>
                      <a:round/>
                      <a:headEnd/>
                      <a:tailEnd/>
                    </a:ln>
                    <a:effectLst/>
                  </p:spPr>
                  <p:txBody>
                    <a:bodyPr/>
                    <a:lstStyle/>
                    <a:p>
                      <a:endParaRPr lang="en-US"/>
                    </a:p>
                  </p:txBody>
                </p:sp>
                <p:sp>
                  <p:nvSpPr>
                    <p:cNvPr id="307809" name="Line 609"/>
                    <p:cNvSpPr>
                      <a:spLocks noChangeAspect="1" noChangeShapeType="1"/>
                    </p:cNvSpPr>
                    <p:nvPr/>
                  </p:nvSpPr>
                  <p:spPr bwMode="auto">
                    <a:xfrm rot="16200000">
                      <a:off x="2425" y="1231"/>
                      <a:ext cx="1" cy="136"/>
                    </a:xfrm>
                    <a:prstGeom prst="line">
                      <a:avLst/>
                    </a:prstGeom>
                    <a:noFill/>
                    <a:ln w="28575">
                      <a:solidFill>
                        <a:schemeClr val="tx1"/>
                      </a:solidFill>
                      <a:round/>
                      <a:headEnd/>
                      <a:tailEnd/>
                    </a:ln>
                    <a:effectLst/>
                  </p:spPr>
                  <p:txBody>
                    <a:bodyPr/>
                    <a:lstStyle/>
                    <a:p>
                      <a:endParaRPr lang="en-US"/>
                    </a:p>
                  </p:txBody>
                </p:sp>
                <p:sp>
                  <p:nvSpPr>
                    <p:cNvPr id="307810" name="Line 610"/>
                    <p:cNvSpPr>
                      <a:spLocks noChangeAspect="1" noChangeShapeType="1"/>
                    </p:cNvSpPr>
                    <p:nvPr/>
                  </p:nvSpPr>
                  <p:spPr bwMode="auto">
                    <a:xfrm rot="16200000">
                      <a:off x="2425" y="1186"/>
                      <a:ext cx="1" cy="136"/>
                    </a:xfrm>
                    <a:prstGeom prst="line">
                      <a:avLst/>
                    </a:prstGeom>
                    <a:noFill/>
                    <a:ln w="28575">
                      <a:solidFill>
                        <a:schemeClr val="tx1"/>
                      </a:solidFill>
                      <a:round/>
                      <a:headEnd/>
                      <a:tailEnd/>
                    </a:ln>
                    <a:effectLst/>
                  </p:spPr>
                  <p:txBody>
                    <a:bodyPr/>
                    <a:lstStyle/>
                    <a:p>
                      <a:endParaRPr lang="en-US"/>
                    </a:p>
                  </p:txBody>
                </p:sp>
                <p:sp>
                  <p:nvSpPr>
                    <p:cNvPr id="307811" name="Line 611"/>
                    <p:cNvSpPr>
                      <a:spLocks noChangeAspect="1" noChangeShapeType="1"/>
                    </p:cNvSpPr>
                    <p:nvPr/>
                  </p:nvSpPr>
                  <p:spPr bwMode="auto">
                    <a:xfrm rot="16200000">
                      <a:off x="2369" y="1355"/>
                      <a:ext cx="114" cy="0"/>
                    </a:xfrm>
                    <a:prstGeom prst="line">
                      <a:avLst/>
                    </a:prstGeom>
                    <a:noFill/>
                    <a:ln w="9525">
                      <a:solidFill>
                        <a:schemeClr val="tx1"/>
                      </a:solidFill>
                      <a:round/>
                      <a:headEnd/>
                      <a:tailEnd/>
                    </a:ln>
                    <a:effectLst/>
                  </p:spPr>
                  <p:txBody>
                    <a:bodyPr/>
                    <a:lstStyle/>
                    <a:p>
                      <a:endParaRPr lang="en-US"/>
                    </a:p>
                  </p:txBody>
                </p:sp>
              </p:grpSp>
              <p:grpSp>
                <p:nvGrpSpPr>
                  <p:cNvPr id="9" name="Group 612"/>
                  <p:cNvGrpSpPr>
                    <a:grpSpLocks noChangeAspect="1"/>
                  </p:cNvGrpSpPr>
                  <p:nvPr/>
                </p:nvGrpSpPr>
                <p:grpSpPr bwMode="auto">
                  <a:xfrm>
                    <a:off x="2744" y="1797"/>
                    <a:ext cx="136" cy="273"/>
                    <a:chOff x="2358" y="1139"/>
                    <a:chExt cx="136" cy="273"/>
                  </a:xfrm>
                </p:grpSpPr>
                <p:sp>
                  <p:nvSpPr>
                    <p:cNvPr id="307813" name="Line 613"/>
                    <p:cNvSpPr>
                      <a:spLocks noChangeAspect="1" noChangeShapeType="1"/>
                    </p:cNvSpPr>
                    <p:nvPr/>
                  </p:nvSpPr>
                  <p:spPr bwMode="auto">
                    <a:xfrm rot="16200000" flipH="1">
                      <a:off x="2369" y="1196"/>
                      <a:ext cx="114" cy="0"/>
                    </a:xfrm>
                    <a:prstGeom prst="line">
                      <a:avLst/>
                    </a:prstGeom>
                    <a:noFill/>
                    <a:ln w="9525">
                      <a:solidFill>
                        <a:schemeClr val="tx1"/>
                      </a:solidFill>
                      <a:round/>
                      <a:headEnd/>
                      <a:tailEnd/>
                    </a:ln>
                    <a:effectLst/>
                  </p:spPr>
                  <p:txBody>
                    <a:bodyPr/>
                    <a:lstStyle/>
                    <a:p>
                      <a:endParaRPr lang="en-US"/>
                    </a:p>
                  </p:txBody>
                </p:sp>
                <p:sp>
                  <p:nvSpPr>
                    <p:cNvPr id="307814" name="Line 614"/>
                    <p:cNvSpPr>
                      <a:spLocks noChangeAspect="1" noChangeShapeType="1"/>
                    </p:cNvSpPr>
                    <p:nvPr/>
                  </p:nvSpPr>
                  <p:spPr bwMode="auto">
                    <a:xfrm rot="16200000">
                      <a:off x="2425" y="1231"/>
                      <a:ext cx="1" cy="136"/>
                    </a:xfrm>
                    <a:prstGeom prst="line">
                      <a:avLst/>
                    </a:prstGeom>
                    <a:noFill/>
                    <a:ln w="28575">
                      <a:solidFill>
                        <a:schemeClr val="tx1"/>
                      </a:solidFill>
                      <a:round/>
                      <a:headEnd/>
                      <a:tailEnd/>
                    </a:ln>
                    <a:effectLst/>
                  </p:spPr>
                  <p:txBody>
                    <a:bodyPr/>
                    <a:lstStyle/>
                    <a:p>
                      <a:endParaRPr lang="en-US"/>
                    </a:p>
                  </p:txBody>
                </p:sp>
                <p:sp>
                  <p:nvSpPr>
                    <p:cNvPr id="307815" name="Line 615"/>
                    <p:cNvSpPr>
                      <a:spLocks noChangeAspect="1" noChangeShapeType="1"/>
                    </p:cNvSpPr>
                    <p:nvPr/>
                  </p:nvSpPr>
                  <p:spPr bwMode="auto">
                    <a:xfrm rot="16200000">
                      <a:off x="2425" y="1186"/>
                      <a:ext cx="1" cy="136"/>
                    </a:xfrm>
                    <a:prstGeom prst="line">
                      <a:avLst/>
                    </a:prstGeom>
                    <a:noFill/>
                    <a:ln w="28575">
                      <a:solidFill>
                        <a:schemeClr val="tx1"/>
                      </a:solidFill>
                      <a:round/>
                      <a:headEnd/>
                      <a:tailEnd/>
                    </a:ln>
                    <a:effectLst/>
                  </p:spPr>
                  <p:txBody>
                    <a:bodyPr/>
                    <a:lstStyle/>
                    <a:p>
                      <a:endParaRPr lang="en-US"/>
                    </a:p>
                  </p:txBody>
                </p:sp>
                <p:sp>
                  <p:nvSpPr>
                    <p:cNvPr id="307816" name="Line 616"/>
                    <p:cNvSpPr>
                      <a:spLocks noChangeAspect="1" noChangeShapeType="1"/>
                    </p:cNvSpPr>
                    <p:nvPr/>
                  </p:nvSpPr>
                  <p:spPr bwMode="auto">
                    <a:xfrm rot="16200000">
                      <a:off x="2369" y="1355"/>
                      <a:ext cx="114" cy="0"/>
                    </a:xfrm>
                    <a:prstGeom prst="line">
                      <a:avLst/>
                    </a:prstGeom>
                    <a:noFill/>
                    <a:ln w="9525">
                      <a:solidFill>
                        <a:schemeClr val="tx1"/>
                      </a:solidFill>
                      <a:round/>
                      <a:headEnd/>
                      <a:tailEnd/>
                    </a:ln>
                    <a:effectLst/>
                  </p:spPr>
                  <p:txBody>
                    <a:bodyPr/>
                    <a:lstStyle/>
                    <a:p>
                      <a:endParaRPr lang="en-US"/>
                    </a:p>
                  </p:txBody>
                </p:sp>
              </p:grpSp>
            </p:grpSp>
            <p:grpSp>
              <p:nvGrpSpPr>
                <p:cNvPr id="10" name="Group 617"/>
                <p:cNvGrpSpPr>
                  <a:grpSpLocks noChangeAspect="1"/>
                </p:cNvGrpSpPr>
                <p:nvPr/>
              </p:nvGrpSpPr>
              <p:grpSpPr bwMode="auto">
                <a:xfrm>
                  <a:off x="2948" y="1797"/>
                  <a:ext cx="522" cy="273"/>
                  <a:chOff x="2358" y="1797"/>
                  <a:chExt cx="522" cy="273"/>
                </a:xfrm>
              </p:grpSpPr>
              <p:grpSp>
                <p:nvGrpSpPr>
                  <p:cNvPr id="11" name="Group 618"/>
                  <p:cNvGrpSpPr>
                    <a:grpSpLocks noChangeAspect="1"/>
                  </p:cNvGrpSpPr>
                  <p:nvPr/>
                </p:nvGrpSpPr>
                <p:grpSpPr bwMode="auto">
                  <a:xfrm>
                    <a:off x="2358" y="1797"/>
                    <a:ext cx="136" cy="273"/>
                    <a:chOff x="2358" y="1139"/>
                    <a:chExt cx="136" cy="273"/>
                  </a:xfrm>
                </p:grpSpPr>
                <p:sp>
                  <p:nvSpPr>
                    <p:cNvPr id="307819" name="Line 619"/>
                    <p:cNvSpPr>
                      <a:spLocks noChangeAspect="1" noChangeShapeType="1"/>
                    </p:cNvSpPr>
                    <p:nvPr/>
                  </p:nvSpPr>
                  <p:spPr bwMode="auto">
                    <a:xfrm rot="16200000" flipH="1">
                      <a:off x="2369" y="1196"/>
                      <a:ext cx="114" cy="0"/>
                    </a:xfrm>
                    <a:prstGeom prst="line">
                      <a:avLst/>
                    </a:prstGeom>
                    <a:noFill/>
                    <a:ln w="9525">
                      <a:solidFill>
                        <a:schemeClr val="tx1"/>
                      </a:solidFill>
                      <a:round/>
                      <a:headEnd/>
                      <a:tailEnd/>
                    </a:ln>
                    <a:effectLst/>
                  </p:spPr>
                  <p:txBody>
                    <a:bodyPr/>
                    <a:lstStyle/>
                    <a:p>
                      <a:endParaRPr lang="en-US"/>
                    </a:p>
                  </p:txBody>
                </p:sp>
                <p:sp>
                  <p:nvSpPr>
                    <p:cNvPr id="307820" name="Line 620"/>
                    <p:cNvSpPr>
                      <a:spLocks noChangeAspect="1" noChangeShapeType="1"/>
                    </p:cNvSpPr>
                    <p:nvPr/>
                  </p:nvSpPr>
                  <p:spPr bwMode="auto">
                    <a:xfrm rot="16200000">
                      <a:off x="2425" y="1231"/>
                      <a:ext cx="1" cy="136"/>
                    </a:xfrm>
                    <a:prstGeom prst="line">
                      <a:avLst/>
                    </a:prstGeom>
                    <a:noFill/>
                    <a:ln w="28575">
                      <a:solidFill>
                        <a:schemeClr val="tx1"/>
                      </a:solidFill>
                      <a:round/>
                      <a:headEnd/>
                      <a:tailEnd/>
                    </a:ln>
                    <a:effectLst/>
                  </p:spPr>
                  <p:txBody>
                    <a:bodyPr/>
                    <a:lstStyle/>
                    <a:p>
                      <a:endParaRPr lang="en-US"/>
                    </a:p>
                  </p:txBody>
                </p:sp>
                <p:sp>
                  <p:nvSpPr>
                    <p:cNvPr id="307821" name="Line 621"/>
                    <p:cNvSpPr>
                      <a:spLocks noChangeAspect="1" noChangeShapeType="1"/>
                    </p:cNvSpPr>
                    <p:nvPr/>
                  </p:nvSpPr>
                  <p:spPr bwMode="auto">
                    <a:xfrm rot="16200000">
                      <a:off x="2425" y="1186"/>
                      <a:ext cx="1" cy="136"/>
                    </a:xfrm>
                    <a:prstGeom prst="line">
                      <a:avLst/>
                    </a:prstGeom>
                    <a:noFill/>
                    <a:ln w="28575">
                      <a:solidFill>
                        <a:schemeClr val="tx1"/>
                      </a:solidFill>
                      <a:round/>
                      <a:headEnd/>
                      <a:tailEnd/>
                    </a:ln>
                    <a:effectLst/>
                  </p:spPr>
                  <p:txBody>
                    <a:bodyPr/>
                    <a:lstStyle/>
                    <a:p>
                      <a:endParaRPr lang="en-US"/>
                    </a:p>
                  </p:txBody>
                </p:sp>
                <p:sp>
                  <p:nvSpPr>
                    <p:cNvPr id="307822" name="Line 622"/>
                    <p:cNvSpPr>
                      <a:spLocks noChangeAspect="1" noChangeShapeType="1"/>
                    </p:cNvSpPr>
                    <p:nvPr/>
                  </p:nvSpPr>
                  <p:spPr bwMode="auto">
                    <a:xfrm rot="16200000">
                      <a:off x="2369" y="1355"/>
                      <a:ext cx="114" cy="0"/>
                    </a:xfrm>
                    <a:prstGeom prst="line">
                      <a:avLst/>
                    </a:prstGeom>
                    <a:noFill/>
                    <a:ln w="9525">
                      <a:solidFill>
                        <a:schemeClr val="tx1"/>
                      </a:solidFill>
                      <a:round/>
                      <a:headEnd/>
                      <a:tailEnd/>
                    </a:ln>
                    <a:effectLst/>
                  </p:spPr>
                  <p:txBody>
                    <a:bodyPr/>
                    <a:lstStyle/>
                    <a:p>
                      <a:endParaRPr lang="en-US"/>
                    </a:p>
                  </p:txBody>
                </p:sp>
              </p:grpSp>
              <p:grpSp>
                <p:nvGrpSpPr>
                  <p:cNvPr id="12" name="Group 623"/>
                  <p:cNvGrpSpPr>
                    <a:grpSpLocks noChangeAspect="1"/>
                  </p:cNvGrpSpPr>
                  <p:nvPr/>
                </p:nvGrpSpPr>
                <p:grpSpPr bwMode="auto">
                  <a:xfrm>
                    <a:off x="2540" y="1797"/>
                    <a:ext cx="136" cy="273"/>
                    <a:chOff x="2358" y="1139"/>
                    <a:chExt cx="136" cy="273"/>
                  </a:xfrm>
                </p:grpSpPr>
                <p:sp>
                  <p:nvSpPr>
                    <p:cNvPr id="307824" name="Line 624"/>
                    <p:cNvSpPr>
                      <a:spLocks noChangeAspect="1" noChangeShapeType="1"/>
                    </p:cNvSpPr>
                    <p:nvPr/>
                  </p:nvSpPr>
                  <p:spPr bwMode="auto">
                    <a:xfrm rot="16200000" flipH="1">
                      <a:off x="2369" y="1196"/>
                      <a:ext cx="114" cy="0"/>
                    </a:xfrm>
                    <a:prstGeom prst="line">
                      <a:avLst/>
                    </a:prstGeom>
                    <a:noFill/>
                    <a:ln w="9525">
                      <a:solidFill>
                        <a:schemeClr val="tx1"/>
                      </a:solidFill>
                      <a:round/>
                      <a:headEnd/>
                      <a:tailEnd/>
                    </a:ln>
                    <a:effectLst/>
                  </p:spPr>
                  <p:txBody>
                    <a:bodyPr/>
                    <a:lstStyle/>
                    <a:p>
                      <a:endParaRPr lang="en-US"/>
                    </a:p>
                  </p:txBody>
                </p:sp>
                <p:sp>
                  <p:nvSpPr>
                    <p:cNvPr id="307825" name="Line 625"/>
                    <p:cNvSpPr>
                      <a:spLocks noChangeAspect="1" noChangeShapeType="1"/>
                    </p:cNvSpPr>
                    <p:nvPr/>
                  </p:nvSpPr>
                  <p:spPr bwMode="auto">
                    <a:xfrm rot="16200000">
                      <a:off x="2425" y="1231"/>
                      <a:ext cx="1" cy="136"/>
                    </a:xfrm>
                    <a:prstGeom prst="line">
                      <a:avLst/>
                    </a:prstGeom>
                    <a:noFill/>
                    <a:ln w="28575">
                      <a:solidFill>
                        <a:schemeClr val="tx1"/>
                      </a:solidFill>
                      <a:round/>
                      <a:headEnd/>
                      <a:tailEnd/>
                    </a:ln>
                    <a:effectLst/>
                  </p:spPr>
                  <p:txBody>
                    <a:bodyPr/>
                    <a:lstStyle/>
                    <a:p>
                      <a:endParaRPr lang="en-US"/>
                    </a:p>
                  </p:txBody>
                </p:sp>
                <p:sp>
                  <p:nvSpPr>
                    <p:cNvPr id="307826" name="Line 626"/>
                    <p:cNvSpPr>
                      <a:spLocks noChangeAspect="1" noChangeShapeType="1"/>
                    </p:cNvSpPr>
                    <p:nvPr/>
                  </p:nvSpPr>
                  <p:spPr bwMode="auto">
                    <a:xfrm rot="16200000">
                      <a:off x="2425" y="1186"/>
                      <a:ext cx="1" cy="136"/>
                    </a:xfrm>
                    <a:prstGeom prst="line">
                      <a:avLst/>
                    </a:prstGeom>
                    <a:noFill/>
                    <a:ln w="28575">
                      <a:solidFill>
                        <a:schemeClr val="tx1"/>
                      </a:solidFill>
                      <a:round/>
                      <a:headEnd/>
                      <a:tailEnd/>
                    </a:ln>
                    <a:effectLst/>
                  </p:spPr>
                  <p:txBody>
                    <a:bodyPr/>
                    <a:lstStyle/>
                    <a:p>
                      <a:endParaRPr lang="en-US"/>
                    </a:p>
                  </p:txBody>
                </p:sp>
                <p:sp>
                  <p:nvSpPr>
                    <p:cNvPr id="307827" name="Line 627"/>
                    <p:cNvSpPr>
                      <a:spLocks noChangeAspect="1" noChangeShapeType="1"/>
                    </p:cNvSpPr>
                    <p:nvPr/>
                  </p:nvSpPr>
                  <p:spPr bwMode="auto">
                    <a:xfrm rot="16200000">
                      <a:off x="2369" y="1355"/>
                      <a:ext cx="114" cy="0"/>
                    </a:xfrm>
                    <a:prstGeom prst="line">
                      <a:avLst/>
                    </a:prstGeom>
                    <a:noFill/>
                    <a:ln w="9525">
                      <a:solidFill>
                        <a:schemeClr val="tx1"/>
                      </a:solidFill>
                      <a:round/>
                      <a:headEnd/>
                      <a:tailEnd/>
                    </a:ln>
                    <a:effectLst/>
                  </p:spPr>
                  <p:txBody>
                    <a:bodyPr/>
                    <a:lstStyle/>
                    <a:p>
                      <a:endParaRPr lang="en-US"/>
                    </a:p>
                  </p:txBody>
                </p:sp>
              </p:grpSp>
              <p:grpSp>
                <p:nvGrpSpPr>
                  <p:cNvPr id="13" name="Group 628"/>
                  <p:cNvGrpSpPr>
                    <a:grpSpLocks noChangeAspect="1"/>
                  </p:cNvGrpSpPr>
                  <p:nvPr/>
                </p:nvGrpSpPr>
                <p:grpSpPr bwMode="auto">
                  <a:xfrm>
                    <a:off x="2744" y="1797"/>
                    <a:ext cx="136" cy="273"/>
                    <a:chOff x="2358" y="1139"/>
                    <a:chExt cx="136" cy="273"/>
                  </a:xfrm>
                </p:grpSpPr>
                <p:sp>
                  <p:nvSpPr>
                    <p:cNvPr id="307829" name="Line 629"/>
                    <p:cNvSpPr>
                      <a:spLocks noChangeAspect="1" noChangeShapeType="1"/>
                    </p:cNvSpPr>
                    <p:nvPr/>
                  </p:nvSpPr>
                  <p:spPr bwMode="auto">
                    <a:xfrm rot="16200000" flipH="1">
                      <a:off x="2369" y="1196"/>
                      <a:ext cx="114" cy="0"/>
                    </a:xfrm>
                    <a:prstGeom prst="line">
                      <a:avLst/>
                    </a:prstGeom>
                    <a:noFill/>
                    <a:ln w="9525">
                      <a:solidFill>
                        <a:schemeClr val="tx1"/>
                      </a:solidFill>
                      <a:round/>
                      <a:headEnd/>
                      <a:tailEnd/>
                    </a:ln>
                    <a:effectLst/>
                  </p:spPr>
                  <p:txBody>
                    <a:bodyPr/>
                    <a:lstStyle/>
                    <a:p>
                      <a:endParaRPr lang="en-US"/>
                    </a:p>
                  </p:txBody>
                </p:sp>
                <p:sp>
                  <p:nvSpPr>
                    <p:cNvPr id="307830" name="Line 630"/>
                    <p:cNvSpPr>
                      <a:spLocks noChangeAspect="1" noChangeShapeType="1"/>
                    </p:cNvSpPr>
                    <p:nvPr/>
                  </p:nvSpPr>
                  <p:spPr bwMode="auto">
                    <a:xfrm rot="16200000">
                      <a:off x="2425" y="1231"/>
                      <a:ext cx="1" cy="136"/>
                    </a:xfrm>
                    <a:prstGeom prst="line">
                      <a:avLst/>
                    </a:prstGeom>
                    <a:noFill/>
                    <a:ln w="28575">
                      <a:solidFill>
                        <a:schemeClr val="tx1"/>
                      </a:solidFill>
                      <a:round/>
                      <a:headEnd/>
                      <a:tailEnd/>
                    </a:ln>
                    <a:effectLst/>
                  </p:spPr>
                  <p:txBody>
                    <a:bodyPr/>
                    <a:lstStyle/>
                    <a:p>
                      <a:endParaRPr lang="en-US"/>
                    </a:p>
                  </p:txBody>
                </p:sp>
                <p:sp>
                  <p:nvSpPr>
                    <p:cNvPr id="307831" name="Line 631"/>
                    <p:cNvSpPr>
                      <a:spLocks noChangeAspect="1" noChangeShapeType="1"/>
                    </p:cNvSpPr>
                    <p:nvPr/>
                  </p:nvSpPr>
                  <p:spPr bwMode="auto">
                    <a:xfrm rot="16200000">
                      <a:off x="2425" y="1186"/>
                      <a:ext cx="1" cy="136"/>
                    </a:xfrm>
                    <a:prstGeom prst="line">
                      <a:avLst/>
                    </a:prstGeom>
                    <a:noFill/>
                    <a:ln w="28575">
                      <a:solidFill>
                        <a:schemeClr val="tx1"/>
                      </a:solidFill>
                      <a:round/>
                      <a:headEnd/>
                      <a:tailEnd/>
                    </a:ln>
                    <a:effectLst/>
                  </p:spPr>
                  <p:txBody>
                    <a:bodyPr/>
                    <a:lstStyle/>
                    <a:p>
                      <a:endParaRPr lang="en-US"/>
                    </a:p>
                  </p:txBody>
                </p:sp>
                <p:sp>
                  <p:nvSpPr>
                    <p:cNvPr id="307832" name="Line 632"/>
                    <p:cNvSpPr>
                      <a:spLocks noChangeAspect="1" noChangeShapeType="1"/>
                    </p:cNvSpPr>
                    <p:nvPr/>
                  </p:nvSpPr>
                  <p:spPr bwMode="auto">
                    <a:xfrm rot="16200000">
                      <a:off x="2369" y="1355"/>
                      <a:ext cx="114" cy="0"/>
                    </a:xfrm>
                    <a:prstGeom prst="line">
                      <a:avLst/>
                    </a:prstGeom>
                    <a:noFill/>
                    <a:ln w="9525">
                      <a:solidFill>
                        <a:schemeClr val="tx1"/>
                      </a:solidFill>
                      <a:round/>
                      <a:headEnd/>
                      <a:tailEnd/>
                    </a:ln>
                    <a:effectLst/>
                  </p:spPr>
                  <p:txBody>
                    <a:bodyPr/>
                    <a:lstStyle/>
                    <a:p>
                      <a:endParaRPr lang="en-US"/>
                    </a:p>
                  </p:txBody>
                </p:sp>
              </p:grpSp>
            </p:grpSp>
          </p:grpSp>
          <p:sp>
            <p:nvSpPr>
              <p:cNvPr id="307833" name="Line 633"/>
              <p:cNvSpPr>
                <a:spLocks noChangeAspect="1" noChangeShapeType="1"/>
              </p:cNvSpPr>
              <p:nvPr/>
            </p:nvSpPr>
            <p:spPr bwMode="auto">
              <a:xfrm>
                <a:off x="2290" y="2099"/>
                <a:ext cx="113" cy="0"/>
              </a:xfrm>
              <a:prstGeom prst="line">
                <a:avLst/>
              </a:prstGeom>
              <a:noFill/>
              <a:ln w="9525">
                <a:solidFill>
                  <a:schemeClr val="tx1"/>
                </a:solidFill>
                <a:round/>
                <a:headEnd/>
                <a:tailEnd type="triangle" w="med" len="med"/>
              </a:ln>
              <a:effectLst/>
            </p:spPr>
            <p:txBody>
              <a:bodyPr/>
              <a:lstStyle/>
              <a:p>
                <a:endParaRPr lang="en-US"/>
              </a:p>
            </p:txBody>
          </p:sp>
          <p:sp>
            <p:nvSpPr>
              <p:cNvPr id="307834" name="Line 634"/>
              <p:cNvSpPr>
                <a:spLocks noChangeAspect="1" noChangeShapeType="1"/>
              </p:cNvSpPr>
              <p:nvPr/>
            </p:nvSpPr>
            <p:spPr bwMode="auto">
              <a:xfrm>
                <a:off x="3718" y="2077"/>
                <a:ext cx="159" cy="0"/>
              </a:xfrm>
              <a:prstGeom prst="line">
                <a:avLst/>
              </a:prstGeom>
              <a:noFill/>
              <a:ln w="9525">
                <a:solidFill>
                  <a:schemeClr val="tx1"/>
                </a:solidFill>
                <a:round/>
                <a:headEnd/>
                <a:tailEnd type="triangle" w="med" len="med"/>
              </a:ln>
              <a:effectLst/>
            </p:spPr>
            <p:txBody>
              <a:bodyPr/>
              <a:lstStyle/>
              <a:p>
                <a:endParaRPr lang="en-US"/>
              </a:p>
            </p:txBody>
          </p:sp>
          <p:sp>
            <p:nvSpPr>
              <p:cNvPr id="307835" name="Rectangle 635"/>
              <p:cNvSpPr>
                <a:spLocks noChangeAspect="1" noChangeArrowheads="1"/>
              </p:cNvSpPr>
              <p:nvPr/>
            </p:nvSpPr>
            <p:spPr bwMode="auto">
              <a:xfrm>
                <a:off x="725" y="2031"/>
                <a:ext cx="159" cy="159"/>
              </a:xfrm>
              <a:prstGeom prst="rect">
                <a:avLst/>
              </a:prstGeom>
              <a:solidFill>
                <a:schemeClr val="accent1"/>
              </a:solidFill>
              <a:ln w="9525">
                <a:miter lim="800000"/>
                <a:headEnd/>
                <a:tailEnd/>
              </a:ln>
              <a:effectLst/>
              <a:scene3d>
                <a:camera prst="legacyObliqueTopLeft"/>
                <a:lightRig rig="legacyFlat3" dir="t"/>
              </a:scene3d>
              <a:sp3d extrusionH="176200" prstMaterial="legacyMatte">
                <a:bevelT w="13500" h="13500" prst="angle"/>
                <a:bevelB w="13500" h="13500" prst="angle"/>
                <a:extrusionClr>
                  <a:schemeClr val="accent1"/>
                </a:extrusionClr>
              </a:sp3d>
            </p:spPr>
            <p:txBody>
              <a:bodyPr wrap="none" anchor="ctr">
                <a:flatTx/>
              </a:bodyPr>
              <a:lstStyle/>
              <a:p>
                <a:endParaRPr lang="en-US"/>
              </a:p>
            </p:txBody>
          </p:sp>
        </p:grpSp>
        <p:sp>
          <p:nvSpPr>
            <p:cNvPr id="307836" name="AutoShape 636"/>
            <p:cNvSpPr>
              <a:spLocks noChangeAspect="1" noChangeArrowheads="1"/>
            </p:cNvSpPr>
            <p:nvPr/>
          </p:nvSpPr>
          <p:spPr bwMode="auto">
            <a:xfrm>
              <a:off x="666" y="657"/>
              <a:ext cx="2121" cy="900"/>
            </a:xfrm>
            <a:prstGeom prst="flowChartAlternateProcess">
              <a:avLst/>
            </a:prstGeom>
            <a:solidFill>
              <a:srgbClr val="66FFCC">
                <a:alpha val="70000"/>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66FFCC"/>
              </a:extrusionClr>
            </a:sp3d>
          </p:spPr>
          <p:txBody>
            <a:bodyPr wrap="none" anchor="ctr">
              <a:flatTx/>
            </a:bodyPr>
            <a:lstStyle/>
            <a:p>
              <a:endParaRPr lang="en-US"/>
            </a:p>
          </p:txBody>
        </p:sp>
        <p:sp>
          <p:nvSpPr>
            <p:cNvPr id="307837" name="AutoShape 637"/>
            <p:cNvSpPr>
              <a:spLocks noChangeAspect="1" noChangeArrowheads="1"/>
            </p:cNvSpPr>
            <p:nvPr/>
          </p:nvSpPr>
          <p:spPr bwMode="auto">
            <a:xfrm rot="5400000">
              <a:off x="956" y="1091"/>
              <a:ext cx="321" cy="321"/>
            </a:xfrm>
            <a:prstGeom prst="triangle">
              <a:avLst>
                <a:gd name="adj" fmla="val 50000"/>
              </a:avLst>
            </a:prstGeom>
            <a:solidFill>
              <a:srgbClr val="FFFF66"/>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FF66"/>
              </a:extrusionClr>
            </a:sp3d>
          </p:spPr>
          <p:txBody>
            <a:bodyPr wrap="none" anchor="ctr">
              <a:flatTx/>
            </a:bodyPr>
            <a:lstStyle/>
            <a:p>
              <a:endParaRPr lang="en-US"/>
            </a:p>
          </p:txBody>
        </p:sp>
        <p:sp>
          <p:nvSpPr>
            <p:cNvPr id="307838" name="Line 638"/>
            <p:cNvSpPr>
              <a:spLocks noChangeAspect="1" noChangeShapeType="1"/>
            </p:cNvSpPr>
            <p:nvPr/>
          </p:nvSpPr>
          <p:spPr bwMode="auto">
            <a:xfrm>
              <a:off x="714" y="1252"/>
              <a:ext cx="209" cy="0"/>
            </a:xfrm>
            <a:prstGeom prst="line">
              <a:avLst/>
            </a:prstGeom>
            <a:noFill/>
            <a:ln w="9525">
              <a:solidFill>
                <a:schemeClr val="tx1"/>
              </a:solidFill>
              <a:round/>
              <a:headEnd/>
              <a:tailEnd type="triangle" w="med" len="med"/>
            </a:ln>
            <a:effectLst/>
          </p:spPr>
          <p:txBody>
            <a:bodyPr/>
            <a:lstStyle/>
            <a:p>
              <a:endParaRPr lang="en-US"/>
            </a:p>
          </p:txBody>
        </p:sp>
        <p:sp>
          <p:nvSpPr>
            <p:cNvPr id="307839" name="Line 639"/>
            <p:cNvSpPr>
              <a:spLocks noChangeAspect="1" noChangeShapeType="1"/>
            </p:cNvSpPr>
            <p:nvPr/>
          </p:nvSpPr>
          <p:spPr bwMode="auto">
            <a:xfrm flipH="1" flipV="1">
              <a:off x="923" y="962"/>
              <a:ext cx="0" cy="290"/>
            </a:xfrm>
            <a:prstGeom prst="line">
              <a:avLst/>
            </a:prstGeom>
            <a:noFill/>
            <a:ln w="9525">
              <a:solidFill>
                <a:schemeClr val="tx1"/>
              </a:solidFill>
              <a:round/>
              <a:headEnd/>
              <a:tailEnd/>
            </a:ln>
            <a:effectLst/>
          </p:spPr>
          <p:txBody>
            <a:bodyPr/>
            <a:lstStyle/>
            <a:p>
              <a:endParaRPr lang="en-US"/>
            </a:p>
          </p:txBody>
        </p:sp>
        <p:sp>
          <p:nvSpPr>
            <p:cNvPr id="307840" name="Line 640"/>
            <p:cNvSpPr>
              <a:spLocks noChangeAspect="1" noChangeShapeType="1"/>
            </p:cNvSpPr>
            <p:nvPr/>
          </p:nvSpPr>
          <p:spPr bwMode="auto">
            <a:xfrm flipH="1">
              <a:off x="1277" y="1252"/>
              <a:ext cx="96" cy="0"/>
            </a:xfrm>
            <a:prstGeom prst="line">
              <a:avLst/>
            </a:prstGeom>
            <a:noFill/>
            <a:ln w="9525">
              <a:solidFill>
                <a:schemeClr val="tx1"/>
              </a:solidFill>
              <a:round/>
              <a:headEnd/>
              <a:tailEnd/>
            </a:ln>
            <a:effectLst/>
          </p:spPr>
          <p:txBody>
            <a:bodyPr/>
            <a:lstStyle/>
            <a:p>
              <a:endParaRPr lang="en-US"/>
            </a:p>
          </p:txBody>
        </p:sp>
        <p:sp>
          <p:nvSpPr>
            <p:cNvPr id="307841" name="Line 641"/>
            <p:cNvSpPr>
              <a:spLocks noChangeAspect="1" noChangeShapeType="1"/>
            </p:cNvSpPr>
            <p:nvPr/>
          </p:nvSpPr>
          <p:spPr bwMode="auto">
            <a:xfrm flipH="1" flipV="1">
              <a:off x="1277" y="962"/>
              <a:ext cx="0" cy="290"/>
            </a:xfrm>
            <a:prstGeom prst="line">
              <a:avLst/>
            </a:prstGeom>
            <a:noFill/>
            <a:ln w="9525">
              <a:solidFill>
                <a:schemeClr val="tx1"/>
              </a:solidFill>
              <a:round/>
              <a:headEnd/>
              <a:tailEnd/>
            </a:ln>
            <a:effectLst/>
          </p:spPr>
          <p:txBody>
            <a:bodyPr/>
            <a:lstStyle/>
            <a:p>
              <a:endParaRPr lang="en-US"/>
            </a:p>
          </p:txBody>
        </p:sp>
        <p:sp>
          <p:nvSpPr>
            <p:cNvPr id="307842" name="Line 642"/>
            <p:cNvSpPr>
              <a:spLocks noChangeAspect="1" noChangeShapeType="1"/>
            </p:cNvSpPr>
            <p:nvPr/>
          </p:nvSpPr>
          <p:spPr bwMode="auto">
            <a:xfrm flipH="1">
              <a:off x="1116" y="962"/>
              <a:ext cx="161" cy="0"/>
            </a:xfrm>
            <a:prstGeom prst="line">
              <a:avLst/>
            </a:prstGeom>
            <a:noFill/>
            <a:ln w="9525">
              <a:solidFill>
                <a:schemeClr val="tx1"/>
              </a:solidFill>
              <a:round/>
              <a:headEnd/>
              <a:tailEnd/>
            </a:ln>
            <a:effectLst/>
          </p:spPr>
          <p:txBody>
            <a:bodyPr/>
            <a:lstStyle/>
            <a:p>
              <a:endParaRPr lang="en-US"/>
            </a:p>
          </p:txBody>
        </p:sp>
        <p:sp>
          <p:nvSpPr>
            <p:cNvPr id="307843" name="Line 643"/>
            <p:cNvSpPr>
              <a:spLocks noChangeAspect="1" noChangeShapeType="1"/>
            </p:cNvSpPr>
            <p:nvPr/>
          </p:nvSpPr>
          <p:spPr bwMode="auto">
            <a:xfrm flipH="1">
              <a:off x="923" y="962"/>
              <a:ext cx="129" cy="0"/>
            </a:xfrm>
            <a:prstGeom prst="line">
              <a:avLst/>
            </a:prstGeom>
            <a:noFill/>
            <a:ln w="9525">
              <a:solidFill>
                <a:schemeClr val="tx1"/>
              </a:solidFill>
              <a:round/>
              <a:headEnd/>
              <a:tailEnd/>
            </a:ln>
            <a:effectLst/>
          </p:spPr>
          <p:txBody>
            <a:bodyPr/>
            <a:lstStyle/>
            <a:p>
              <a:endParaRPr lang="en-US"/>
            </a:p>
          </p:txBody>
        </p:sp>
        <p:sp>
          <p:nvSpPr>
            <p:cNvPr id="307844" name="Line 644"/>
            <p:cNvSpPr>
              <a:spLocks noChangeAspect="1" noChangeShapeType="1"/>
            </p:cNvSpPr>
            <p:nvPr/>
          </p:nvSpPr>
          <p:spPr bwMode="auto">
            <a:xfrm>
              <a:off x="1084" y="914"/>
              <a:ext cx="0" cy="80"/>
            </a:xfrm>
            <a:prstGeom prst="line">
              <a:avLst/>
            </a:prstGeom>
            <a:noFill/>
            <a:ln w="28575">
              <a:solidFill>
                <a:schemeClr val="tx1"/>
              </a:solidFill>
              <a:round/>
              <a:headEnd/>
              <a:tailEnd/>
            </a:ln>
            <a:effectLst/>
          </p:spPr>
          <p:txBody>
            <a:bodyPr/>
            <a:lstStyle/>
            <a:p>
              <a:endParaRPr lang="en-US"/>
            </a:p>
          </p:txBody>
        </p:sp>
        <p:sp>
          <p:nvSpPr>
            <p:cNvPr id="307845" name="Line 645"/>
            <p:cNvSpPr>
              <a:spLocks noChangeAspect="1" noChangeShapeType="1"/>
            </p:cNvSpPr>
            <p:nvPr/>
          </p:nvSpPr>
          <p:spPr bwMode="auto">
            <a:xfrm>
              <a:off x="1116" y="914"/>
              <a:ext cx="0" cy="80"/>
            </a:xfrm>
            <a:prstGeom prst="line">
              <a:avLst/>
            </a:prstGeom>
            <a:noFill/>
            <a:ln w="28575">
              <a:solidFill>
                <a:schemeClr val="tx1"/>
              </a:solidFill>
              <a:round/>
              <a:headEnd/>
              <a:tailEnd/>
            </a:ln>
            <a:effectLst/>
          </p:spPr>
          <p:txBody>
            <a:bodyPr/>
            <a:lstStyle/>
            <a:p>
              <a:endParaRPr lang="en-US"/>
            </a:p>
          </p:txBody>
        </p:sp>
        <p:sp>
          <p:nvSpPr>
            <p:cNvPr id="307846" name="Line 646"/>
            <p:cNvSpPr>
              <a:spLocks noChangeAspect="1" noChangeShapeType="1"/>
            </p:cNvSpPr>
            <p:nvPr/>
          </p:nvSpPr>
          <p:spPr bwMode="auto">
            <a:xfrm>
              <a:off x="1052" y="962"/>
              <a:ext cx="32" cy="0"/>
            </a:xfrm>
            <a:prstGeom prst="line">
              <a:avLst/>
            </a:prstGeom>
            <a:noFill/>
            <a:ln w="9525">
              <a:solidFill>
                <a:schemeClr val="tx1"/>
              </a:solidFill>
              <a:round/>
              <a:headEnd/>
              <a:tailEnd/>
            </a:ln>
            <a:effectLst/>
          </p:spPr>
          <p:txBody>
            <a:bodyPr/>
            <a:lstStyle/>
            <a:p>
              <a:endParaRPr lang="en-US"/>
            </a:p>
          </p:txBody>
        </p:sp>
        <p:sp>
          <p:nvSpPr>
            <p:cNvPr id="307847" name="Rectangle 647"/>
            <p:cNvSpPr>
              <a:spLocks noChangeAspect="1" noChangeArrowheads="1"/>
            </p:cNvSpPr>
            <p:nvPr/>
          </p:nvSpPr>
          <p:spPr bwMode="auto">
            <a:xfrm>
              <a:off x="1373" y="1091"/>
              <a:ext cx="338" cy="321"/>
            </a:xfrm>
            <a:prstGeom prst="rect">
              <a:avLst/>
            </a:prstGeom>
            <a:solidFill>
              <a:srgbClr val="CCFF33"/>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CCFF33"/>
              </a:extrusionClr>
            </a:sp3d>
          </p:spPr>
          <p:txBody>
            <a:bodyPr wrap="none" anchor="ctr">
              <a:flatTx/>
            </a:bodyPr>
            <a:lstStyle/>
            <a:p>
              <a:endParaRPr lang="en-US"/>
            </a:p>
          </p:txBody>
        </p:sp>
        <p:sp>
          <p:nvSpPr>
            <p:cNvPr id="307848" name="Line 648"/>
            <p:cNvSpPr>
              <a:spLocks noChangeAspect="1" noChangeShapeType="1"/>
            </p:cNvSpPr>
            <p:nvPr/>
          </p:nvSpPr>
          <p:spPr bwMode="auto">
            <a:xfrm flipV="1">
              <a:off x="1421" y="1203"/>
              <a:ext cx="64" cy="113"/>
            </a:xfrm>
            <a:prstGeom prst="line">
              <a:avLst/>
            </a:prstGeom>
            <a:noFill/>
            <a:ln w="19050">
              <a:solidFill>
                <a:schemeClr val="tx1"/>
              </a:solidFill>
              <a:round/>
              <a:headEnd/>
              <a:tailEnd/>
            </a:ln>
            <a:effectLst/>
          </p:spPr>
          <p:txBody>
            <a:bodyPr/>
            <a:lstStyle/>
            <a:p>
              <a:endParaRPr lang="en-US"/>
            </a:p>
          </p:txBody>
        </p:sp>
        <p:sp>
          <p:nvSpPr>
            <p:cNvPr id="307849" name="Line 649"/>
            <p:cNvSpPr>
              <a:spLocks noChangeAspect="1" noChangeShapeType="1"/>
            </p:cNvSpPr>
            <p:nvPr/>
          </p:nvSpPr>
          <p:spPr bwMode="auto">
            <a:xfrm>
              <a:off x="1485" y="1203"/>
              <a:ext cx="129" cy="0"/>
            </a:xfrm>
            <a:prstGeom prst="line">
              <a:avLst/>
            </a:prstGeom>
            <a:noFill/>
            <a:ln w="19050">
              <a:solidFill>
                <a:schemeClr val="tx1"/>
              </a:solidFill>
              <a:round/>
              <a:headEnd/>
              <a:tailEnd/>
            </a:ln>
            <a:effectLst/>
          </p:spPr>
          <p:txBody>
            <a:bodyPr/>
            <a:lstStyle/>
            <a:p>
              <a:endParaRPr lang="en-US"/>
            </a:p>
          </p:txBody>
        </p:sp>
        <p:sp>
          <p:nvSpPr>
            <p:cNvPr id="307850" name="Line 650"/>
            <p:cNvSpPr>
              <a:spLocks noChangeAspect="1" noChangeShapeType="1"/>
            </p:cNvSpPr>
            <p:nvPr/>
          </p:nvSpPr>
          <p:spPr bwMode="auto">
            <a:xfrm>
              <a:off x="1614" y="1203"/>
              <a:ext cx="48" cy="113"/>
            </a:xfrm>
            <a:prstGeom prst="line">
              <a:avLst/>
            </a:prstGeom>
            <a:noFill/>
            <a:ln w="19050">
              <a:solidFill>
                <a:schemeClr val="tx1"/>
              </a:solidFill>
              <a:round/>
              <a:headEnd/>
              <a:tailEnd/>
            </a:ln>
            <a:effectLst/>
          </p:spPr>
          <p:txBody>
            <a:bodyPr/>
            <a:lstStyle/>
            <a:p>
              <a:endParaRPr lang="en-US"/>
            </a:p>
          </p:txBody>
        </p:sp>
        <p:sp>
          <p:nvSpPr>
            <p:cNvPr id="307851" name="Rectangle 651"/>
            <p:cNvSpPr>
              <a:spLocks noChangeAspect="1" noChangeArrowheads="1"/>
            </p:cNvSpPr>
            <p:nvPr/>
          </p:nvSpPr>
          <p:spPr bwMode="auto">
            <a:xfrm>
              <a:off x="1823" y="1091"/>
              <a:ext cx="900" cy="321"/>
            </a:xfrm>
            <a:prstGeom prst="rect">
              <a:avLst/>
            </a:prstGeom>
            <a:solidFill>
              <a:srgbClr val="FF0000">
                <a:alpha val="39999"/>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endParaRPr lang="en-US"/>
            </a:p>
          </p:txBody>
        </p:sp>
        <p:grpSp>
          <p:nvGrpSpPr>
            <p:cNvPr id="14" name="Group 652"/>
            <p:cNvGrpSpPr>
              <a:grpSpLocks noChangeAspect="1"/>
            </p:cNvGrpSpPr>
            <p:nvPr/>
          </p:nvGrpSpPr>
          <p:grpSpPr bwMode="auto">
            <a:xfrm>
              <a:off x="1839" y="1139"/>
              <a:ext cx="788" cy="193"/>
              <a:chOff x="2358" y="1797"/>
              <a:chExt cx="1112" cy="273"/>
            </a:xfrm>
          </p:grpSpPr>
          <p:grpSp>
            <p:nvGrpSpPr>
              <p:cNvPr id="15" name="Group 653"/>
              <p:cNvGrpSpPr>
                <a:grpSpLocks noChangeAspect="1"/>
              </p:cNvGrpSpPr>
              <p:nvPr/>
            </p:nvGrpSpPr>
            <p:grpSpPr bwMode="auto">
              <a:xfrm>
                <a:off x="2358" y="1797"/>
                <a:ext cx="522" cy="273"/>
                <a:chOff x="2358" y="1797"/>
                <a:chExt cx="522" cy="273"/>
              </a:xfrm>
            </p:grpSpPr>
            <p:grpSp>
              <p:nvGrpSpPr>
                <p:cNvPr id="16" name="Group 654"/>
                <p:cNvGrpSpPr>
                  <a:grpSpLocks noChangeAspect="1"/>
                </p:cNvGrpSpPr>
                <p:nvPr/>
              </p:nvGrpSpPr>
              <p:grpSpPr bwMode="auto">
                <a:xfrm>
                  <a:off x="2358" y="1797"/>
                  <a:ext cx="136" cy="273"/>
                  <a:chOff x="2358" y="1139"/>
                  <a:chExt cx="136" cy="273"/>
                </a:xfrm>
              </p:grpSpPr>
              <p:sp>
                <p:nvSpPr>
                  <p:cNvPr id="307855" name="Line 655"/>
                  <p:cNvSpPr>
                    <a:spLocks noChangeAspect="1" noChangeShapeType="1"/>
                  </p:cNvSpPr>
                  <p:nvPr/>
                </p:nvSpPr>
                <p:spPr bwMode="auto">
                  <a:xfrm rot="16200000" flipH="1">
                    <a:off x="2369" y="1196"/>
                    <a:ext cx="114" cy="0"/>
                  </a:xfrm>
                  <a:prstGeom prst="line">
                    <a:avLst/>
                  </a:prstGeom>
                  <a:noFill/>
                  <a:ln w="9525">
                    <a:solidFill>
                      <a:schemeClr val="tx1"/>
                    </a:solidFill>
                    <a:round/>
                    <a:headEnd/>
                    <a:tailEnd/>
                  </a:ln>
                  <a:effectLst/>
                </p:spPr>
                <p:txBody>
                  <a:bodyPr/>
                  <a:lstStyle/>
                  <a:p>
                    <a:endParaRPr lang="en-US"/>
                  </a:p>
                </p:txBody>
              </p:sp>
              <p:sp>
                <p:nvSpPr>
                  <p:cNvPr id="307856" name="Line 656"/>
                  <p:cNvSpPr>
                    <a:spLocks noChangeAspect="1" noChangeShapeType="1"/>
                  </p:cNvSpPr>
                  <p:nvPr/>
                </p:nvSpPr>
                <p:spPr bwMode="auto">
                  <a:xfrm rot="16200000">
                    <a:off x="2425" y="1231"/>
                    <a:ext cx="1" cy="136"/>
                  </a:xfrm>
                  <a:prstGeom prst="line">
                    <a:avLst/>
                  </a:prstGeom>
                  <a:noFill/>
                  <a:ln w="28575">
                    <a:solidFill>
                      <a:schemeClr val="tx1"/>
                    </a:solidFill>
                    <a:round/>
                    <a:headEnd/>
                    <a:tailEnd/>
                  </a:ln>
                  <a:effectLst/>
                </p:spPr>
                <p:txBody>
                  <a:bodyPr/>
                  <a:lstStyle/>
                  <a:p>
                    <a:endParaRPr lang="en-US"/>
                  </a:p>
                </p:txBody>
              </p:sp>
              <p:sp>
                <p:nvSpPr>
                  <p:cNvPr id="307857" name="Line 657"/>
                  <p:cNvSpPr>
                    <a:spLocks noChangeAspect="1" noChangeShapeType="1"/>
                  </p:cNvSpPr>
                  <p:nvPr/>
                </p:nvSpPr>
                <p:spPr bwMode="auto">
                  <a:xfrm rot="16200000">
                    <a:off x="2425" y="1186"/>
                    <a:ext cx="1" cy="136"/>
                  </a:xfrm>
                  <a:prstGeom prst="line">
                    <a:avLst/>
                  </a:prstGeom>
                  <a:noFill/>
                  <a:ln w="28575">
                    <a:solidFill>
                      <a:schemeClr val="tx1"/>
                    </a:solidFill>
                    <a:round/>
                    <a:headEnd/>
                    <a:tailEnd/>
                  </a:ln>
                  <a:effectLst/>
                </p:spPr>
                <p:txBody>
                  <a:bodyPr/>
                  <a:lstStyle/>
                  <a:p>
                    <a:endParaRPr lang="en-US"/>
                  </a:p>
                </p:txBody>
              </p:sp>
              <p:sp>
                <p:nvSpPr>
                  <p:cNvPr id="307858" name="Line 658"/>
                  <p:cNvSpPr>
                    <a:spLocks noChangeAspect="1" noChangeShapeType="1"/>
                  </p:cNvSpPr>
                  <p:nvPr/>
                </p:nvSpPr>
                <p:spPr bwMode="auto">
                  <a:xfrm rot="16200000">
                    <a:off x="2369" y="1355"/>
                    <a:ext cx="114" cy="0"/>
                  </a:xfrm>
                  <a:prstGeom prst="line">
                    <a:avLst/>
                  </a:prstGeom>
                  <a:noFill/>
                  <a:ln w="9525">
                    <a:solidFill>
                      <a:schemeClr val="tx1"/>
                    </a:solidFill>
                    <a:round/>
                    <a:headEnd/>
                    <a:tailEnd/>
                  </a:ln>
                  <a:effectLst/>
                </p:spPr>
                <p:txBody>
                  <a:bodyPr/>
                  <a:lstStyle/>
                  <a:p>
                    <a:endParaRPr lang="en-US"/>
                  </a:p>
                </p:txBody>
              </p:sp>
            </p:grpSp>
            <p:grpSp>
              <p:nvGrpSpPr>
                <p:cNvPr id="17" name="Group 659"/>
                <p:cNvGrpSpPr>
                  <a:grpSpLocks noChangeAspect="1"/>
                </p:cNvGrpSpPr>
                <p:nvPr/>
              </p:nvGrpSpPr>
              <p:grpSpPr bwMode="auto">
                <a:xfrm>
                  <a:off x="2540" y="1797"/>
                  <a:ext cx="136" cy="273"/>
                  <a:chOff x="2358" y="1139"/>
                  <a:chExt cx="136" cy="273"/>
                </a:xfrm>
              </p:grpSpPr>
              <p:sp>
                <p:nvSpPr>
                  <p:cNvPr id="307860" name="Line 660"/>
                  <p:cNvSpPr>
                    <a:spLocks noChangeAspect="1" noChangeShapeType="1"/>
                  </p:cNvSpPr>
                  <p:nvPr/>
                </p:nvSpPr>
                <p:spPr bwMode="auto">
                  <a:xfrm rot="16200000" flipH="1">
                    <a:off x="2369" y="1196"/>
                    <a:ext cx="114" cy="0"/>
                  </a:xfrm>
                  <a:prstGeom prst="line">
                    <a:avLst/>
                  </a:prstGeom>
                  <a:noFill/>
                  <a:ln w="9525">
                    <a:solidFill>
                      <a:schemeClr val="tx1"/>
                    </a:solidFill>
                    <a:round/>
                    <a:headEnd/>
                    <a:tailEnd/>
                  </a:ln>
                  <a:effectLst/>
                </p:spPr>
                <p:txBody>
                  <a:bodyPr/>
                  <a:lstStyle/>
                  <a:p>
                    <a:endParaRPr lang="en-US"/>
                  </a:p>
                </p:txBody>
              </p:sp>
              <p:sp>
                <p:nvSpPr>
                  <p:cNvPr id="307861" name="Line 661"/>
                  <p:cNvSpPr>
                    <a:spLocks noChangeAspect="1" noChangeShapeType="1"/>
                  </p:cNvSpPr>
                  <p:nvPr/>
                </p:nvSpPr>
                <p:spPr bwMode="auto">
                  <a:xfrm rot="16200000">
                    <a:off x="2425" y="1231"/>
                    <a:ext cx="1" cy="136"/>
                  </a:xfrm>
                  <a:prstGeom prst="line">
                    <a:avLst/>
                  </a:prstGeom>
                  <a:noFill/>
                  <a:ln w="28575">
                    <a:solidFill>
                      <a:schemeClr val="tx1"/>
                    </a:solidFill>
                    <a:round/>
                    <a:headEnd/>
                    <a:tailEnd/>
                  </a:ln>
                  <a:effectLst/>
                </p:spPr>
                <p:txBody>
                  <a:bodyPr/>
                  <a:lstStyle/>
                  <a:p>
                    <a:endParaRPr lang="en-US"/>
                  </a:p>
                </p:txBody>
              </p:sp>
              <p:sp>
                <p:nvSpPr>
                  <p:cNvPr id="307862" name="Line 662"/>
                  <p:cNvSpPr>
                    <a:spLocks noChangeAspect="1" noChangeShapeType="1"/>
                  </p:cNvSpPr>
                  <p:nvPr/>
                </p:nvSpPr>
                <p:spPr bwMode="auto">
                  <a:xfrm rot="16200000">
                    <a:off x="2425" y="1186"/>
                    <a:ext cx="1" cy="136"/>
                  </a:xfrm>
                  <a:prstGeom prst="line">
                    <a:avLst/>
                  </a:prstGeom>
                  <a:noFill/>
                  <a:ln w="28575">
                    <a:solidFill>
                      <a:schemeClr val="tx1"/>
                    </a:solidFill>
                    <a:round/>
                    <a:headEnd/>
                    <a:tailEnd/>
                  </a:ln>
                  <a:effectLst/>
                </p:spPr>
                <p:txBody>
                  <a:bodyPr/>
                  <a:lstStyle/>
                  <a:p>
                    <a:endParaRPr lang="en-US"/>
                  </a:p>
                </p:txBody>
              </p:sp>
              <p:sp>
                <p:nvSpPr>
                  <p:cNvPr id="307863" name="Line 663"/>
                  <p:cNvSpPr>
                    <a:spLocks noChangeAspect="1" noChangeShapeType="1"/>
                  </p:cNvSpPr>
                  <p:nvPr/>
                </p:nvSpPr>
                <p:spPr bwMode="auto">
                  <a:xfrm rot="16200000">
                    <a:off x="2369" y="1355"/>
                    <a:ext cx="114" cy="0"/>
                  </a:xfrm>
                  <a:prstGeom prst="line">
                    <a:avLst/>
                  </a:prstGeom>
                  <a:noFill/>
                  <a:ln w="9525">
                    <a:solidFill>
                      <a:schemeClr val="tx1"/>
                    </a:solidFill>
                    <a:round/>
                    <a:headEnd/>
                    <a:tailEnd/>
                  </a:ln>
                  <a:effectLst/>
                </p:spPr>
                <p:txBody>
                  <a:bodyPr/>
                  <a:lstStyle/>
                  <a:p>
                    <a:endParaRPr lang="en-US"/>
                  </a:p>
                </p:txBody>
              </p:sp>
            </p:grpSp>
            <p:grpSp>
              <p:nvGrpSpPr>
                <p:cNvPr id="18" name="Group 664"/>
                <p:cNvGrpSpPr>
                  <a:grpSpLocks noChangeAspect="1"/>
                </p:cNvGrpSpPr>
                <p:nvPr/>
              </p:nvGrpSpPr>
              <p:grpSpPr bwMode="auto">
                <a:xfrm>
                  <a:off x="2744" y="1797"/>
                  <a:ext cx="136" cy="273"/>
                  <a:chOff x="2358" y="1139"/>
                  <a:chExt cx="136" cy="273"/>
                </a:xfrm>
              </p:grpSpPr>
              <p:sp>
                <p:nvSpPr>
                  <p:cNvPr id="307865" name="Line 665"/>
                  <p:cNvSpPr>
                    <a:spLocks noChangeAspect="1" noChangeShapeType="1"/>
                  </p:cNvSpPr>
                  <p:nvPr/>
                </p:nvSpPr>
                <p:spPr bwMode="auto">
                  <a:xfrm rot="16200000" flipH="1">
                    <a:off x="2369" y="1196"/>
                    <a:ext cx="114" cy="0"/>
                  </a:xfrm>
                  <a:prstGeom prst="line">
                    <a:avLst/>
                  </a:prstGeom>
                  <a:noFill/>
                  <a:ln w="9525">
                    <a:solidFill>
                      <a:schemeClr val="tx1"/>
                    </a:solidFill>
                    <a:round/>
                    <a:headEnd/>
                    <a:tailEnd/>
                  </a:ln>
                  <a:effectLst/>
                </p:spPr>
                <p:txBody>
                  <a:bodyPr/>
                  <a:lstStyle/>
                  <a:p>
                    <a:endParaRPr lang="en-US"/>
                  </a:p>
                </p:txBody>
              </p:sp>
              <p:sp>
                <p:nvSpPr>
                  <p:cNvPr id="307866" name="Line 666"/>
                  <p:cNvSpPr>
                    <a:spLocks noChangeAspect="1" noChangeShapeType="1"/>
                  </p:cNvSpPr>
                  <p:nvPr/>
                </p:nvSpPr>
                <p:spPr bwMode="auto">
                  <a:xfrm rot="16200000">
                    <a:off x="2425" y="1231"/>
                    <a:ext cx="1" cy="136"/>
                  </a:xfrm>
                  <a:prstGeom prst="line">
                    <a:avLst/>
                  </a:prstGeom>
                  <a:noFill/>
                  <a:ln w="28575">
                    <a:solidFill>
                      <a:schemeClr val="tx1"/>
                    </a:solidFill>
                    <a:round/>
                    <a:headEnd/>
                    <a:tailEnd/>
                  </a:ln>
                  <a:effectLst/>
                </p:spPr>
                <p:txBody>
                  <a:bodyPr/>
                  <a:lstStyle/>
                  <a:p>
                    <a:endParaRPr lang="en-US"/>
                  </a:p>
                </p:txBody>
              </p:sp>
              <p:sp>
                <p:nvSpPr>
                  <p:cNvPr id="307867" name="Line 667"/>
                  <p:cNvSpPr>
                    <a:spLocks noChangeAspect="1" noChangeShapeType="1"/>
                  </p:cNvSpPr>
                  <p:nvPr/>
                </p:nvSpPr>
                <p:spPr bwMode="auto">
                  <a:xfrm rot="16200000">
                    <a:off x="2425" y="1186"/>
                    <a:ext cx="1" cy="136"/>
                  </a:xfrm>
                  <a:prstGeom prst="line">
                    <a:avLst/>
                  </a:prstGeom>
                  <a:noFill/>
                  <a:ln w="28575">
                    <a:solidFill>
                      <a:schemeClr val="tx1"/>
                    </a:solidFill>
                    <a:round/>
                    <a:headEnd/>
                    <a:tailEnd/>
                  </a:ln>
                  <a:effectLst/>
                </p:spPr>
                <p:txBody>
                  <a:bodyPr/>
                  <a:lstStyle/>
                  <a:p>
                    <a:endParaRPr lang="en-US"/>
                  </a:p>
                </p:txBody>
              </p:sp>
              <p:sp>
                <p:nvSpPr>
                  <p:cNvPr id="307868" name="Line 668"/>
                  <p:cNvSpPr>
                    <a:spLocks noChangeAspect="1" noChangeShapeType="1"/>
                  </p:cNvSpPr>
                  <p:nvPr/>
                </p:nvSpPr>
                <p:spPr bwMode="auto">
                  <a:xfrm rot="16200000">
                    <a:off x="2369" y="1355"/>
                    <a:ext cx="114" cy="0"/>
                  </a:xfrm>
                  <a:prstGeom prst="line">
                    <a:avLst/>
                  </a:prstGeom>
                  <a:noFill/>
                  <a:ln w="9525">
                    <a:solidFill>
                      <a:schemeClr val="tx1"/>
                    </a:solidFill>
                    <a:round/>
                    <a:headEnd/>
                    <a:tailEnd/>
                  </a:ln>
                  <a:effectLst/>
                </p:spPr>
                <p:txBody>
                  <a:bodyPr/>
                  <a:lstStyle/>
                  <a:p>
                    <a:endParaRPr lang="en-US"/>
                  </a:p>
                </p:txBody>
              </p:sp>
            </p:grpSp>
          </p:grpSp>
          <p:grpSp>
            <p:nvGrpSpPr>
              <p:cNvPr id="19" name="Group 669"/>
              <p:cNvGrpSpPr>
                <a:grpSpLocks noChangeAspect="1"/>
              </p:cNvGrpSpPr>
              <p:nvPr/>
            </p:nvGrpSpPr>
            <p:grpSpPr bwMode="auto">
              <a:xfrm>
                <a:off x="2948" y="1797"/>
                <a:ext cx="522" cy="273"/>
                <a:chOff x="2358" y="1797"/>
                <a:chExt cx="522" cy="273"/>
              </a:xfrm>
            </p:grpSpPr>
            <p:grpSp>
              <p:nvGrpSpPr>
                <p:cNvPr id="20" name="Group 670"/>
                <p:cNvGrpSpPr>
                  <a:grpSpLocks noChangeAspect="1"/>
                </p:cNvGrpSpPr>
                <p:nvPr/>
              </p:nvGrpSpPr>
              <p:grpSpPr bwMode="auto">
                <a:xfrm>
                  <a:off x="2358" y="1797"/>
                  <a:ext cx="136" cy="273"/>
                  <a:chOff x="2358" y="1139"/>
                  <a:chExt cx="136" cy="273"/>
                </a:xfrm>
              </p:grpSpPr>
              <p:sp>
                <p:nvSpPr>
                  <p:cNvPr id="307871" name="Line 671"/>
                  <p:cNvSpPr>
                    <a:spLocks noChangeAspect="1" noChangeShapeType="1"/>
                  </p:cNvSpPr>
                  <p:nvPr/>
                </p:nvSpPr>
                <p:spPr bwMode="auto">
                  <a:xfrm rot="16200000" flipH="1">
                    <a:off x="2369" y="1196"/>
                    <a:ext cx="114" cy="0"/>
                  </a:xfrm>
                  <a:prstGeom prst="line">
                    <a:avLst/>
                  </a:prstGeom>
                  <a:noFill/>
                  <a:ln w="9525">
                    <a:solidFill>
                      <a:schemeClr val="tx1"/>
                    </a:solidFill>
                    <a:round/>
                    <a:headEnd/>
                    <a:tailEnd/>
                  </a:ln>
                  <a:effectLst/>
                </p:spPr>
                <p:txBody>
                  <a:bodyPr/>
                  <a:lstStyle/>
                  <a:p>
                    <a:endParaRPr lang="en-US"/>
                  </a:p>
                </p:txBody>
              </p:sp>
              <p:sp>
                <p:nvSpPr>
                  <p:cNvPr id="307872" name="Line 672"/>
                  <p:cNvSpPr>
                    <a:spLocks noChangeAspect="1" noChangeShapeType="1"/>
                  </p:cNvSpPr>
                  <p:nvPr/>
                </p:nvSpPr>
                <p:spPr bwMode="auto">
                  <a:xfrm rot="16200000">
                    <a:off x="2425" y="1231"/>
                    <a:ext cx="1" cy="136"/>
                  </a:xfrm>
                  <a:prstGeom prst="line">
                    <a:avLst/>
                  </a:prstGeom>
                  <a:noFill/>
                  <a:ln w="28575">
                    <a:solidFill>
                      <a:schemeClr val="tx1"/>
                    </a:solidFill>
                    <a:round/>
                    <a:headEnd/>
                    <a:tailEnd/>
                  </a:ln>
                  <a:effectLst/>
                </p:spPr>
                <p:txBody>
                  <a:bodyPr/>
                  <a:lstStyle/>
                  <a:p>
                    <a:endParaRPr lang="en-US"/>
                  </a:p>
                </p:txBody>
              </p:sp>
              <p:sp>
                <p:nvSpPr>
                  <p:cNvPr id="307873" name="Line 673"/>
                  <p:cNvSpPr>
                    <a:spLocks noChangeAspect="1" noChangeShapeType="1"/>
                  </p:cNvSpPr>
                  <p:nvPr/>
                </p:nvSpPr>
                <p:spPr bwMode="auto">
                  <a:xfrm rot="16200000">
                    <a:off x="2425" y="1186"/>
                    <a:ext cx="1" cy="136"/>
                  </a:xfrm>
                  <a:prstGeom prst="line">
                    <a:avLst/>
                  </a:prstGeom>
                  <a:noFill/>
                  <a:ln w="28575">
                    <a:solidFill>
                      <a:schemeClr val="tx1"/>
                    </a:solidFill>
                    <a:round/>
                    <a:headEnd/>
                    <a:tailEnd/>
                  </a:ln>
                  <a:effectLst/>
                </p:spPr>
                <p:txBody>
                  <a:bodyPr/>
                  <a:lstStyle/>
                  <a:p>
                    <a:endParaRPr lang="en-US"/>
                  </a:p>
                </p:txBody>
              </p:sp>
              <p:sp>
                <p:nvSpPr>
                  <p:cNvPr id="307874" name="Line 674"/>
                  <p:cNvSpPr>
                    <a:spLocks noChangeAspect="1" noChangeShapeType="1"/>
                  </p:cNvSpPr>
                  <p:nvPr/>
                </p:nvSpPr>
                <p:spPr bwMode="auto">
                  <a:xfrm rot="16200000">
                    <a:off x="2369" y="1355"/>
                    <a:ext cx="114" cy="0"/>
                  </a:xfrm>
                  <a:prstGeom prst="line">
                    <a:avLst/>
                  </a:prstGeom>
                  <a:noFill/>
                  <a:ln w="9525">
                    <a:solidFill>
                      <a:schemeClr val="tx1"/>
                    </a:solidFill>
                    <a:round/>
                    <a:headEnd/>
                    <a:tailEnd/>
                  </a:ln>
                  <a:effectLst/>
                </p:spPr>
                <p:txBody>
                  <a:bodyPr/>
                  <a:lstStyle/>
                  <a:p>
                    <a:endParaRPr lang="en-US"/>
                  </a:p>
                </p:txBody>
              </p:sp>
            </p:grpSp>
            <p:grpSp>
              <p:nvGrpSpPr>
                <p:cNvPr id="21" name="Group 675"/>
                <p:cNvGrpSpPr>
                  <a:grpSpLocks noChangeAspect="1"/>
                </p:cNvGrpSpPr>
                <p:nvPr/>
              </p:nvGrpSpPr>
              <p:grpSpPr bwMode="auto">
                <a:xfrm>
                  <a:off x="2540" y="1797"/>
                  <a:ext cx="136" cy="273"/>
                  <a:chOff x="2358" y="1139"/>
                  <a:chExt cx="136" cy="273"/>
                </a:xfrm>
              </p:grpSpPr>
              <p:sp>
                <p:nvSpPr>
                  <p:cNvPr id="307876" name="Line 676"/>
                  <p:cNvSpPr>
                    <a:spLocks noChangeAspect="1" noChangeShapeType="1"/>
                  </p:cNvSpPr>
                  <p:nvPr/>
                </p:nvSpPr>
                <p:spPr bwMode="auto">
                  <a:xfrm rot="16200000" flipH="1">
                    <a:off x="2369" y="1196"/>
                    <a:ext cx="114" cy="0"/>
                  </a:xfrm>
                  <a:prstGeom prst="line">
                    <a:avLst/>
                  </a:prstGeom>
                  <a:noFill/>
                  <a:ln w="9525">
                    <a:solidFill>
                      <a:schemeClr val="tx1"/>
                    </a:solidFill>
                    <a:round/>
                    <a:headEnd/>
                    <a:tailEnd/>
                  </a:ln>
                  <a:effectLst/>
                </p:spPr>
                <p:txBody>
                  <a:bodyPr/>
                  <a:lstStyle/>
                  <a:p>
                    <a:endParaRPr lang="en-US"/>
                  </a:p>
                </p:txBody>
              </p:sp>
              <p:sp>
                <p:nvSpPr>
                  <p:cNvPr id="307877" name="Line 677"/>
                  <p:cNvSpPr>
                    <a:spLocks noChangeAspect="1" noChangeShapeType="1"/>
                  </p:cNvSpPr>
                  <p:nvPr/>
                </p:nvSpPr>
                <p:spPr bwMode="auto">
                  <a:xfrm rot="16200000">
                    <a:off x="2425" y="1231"/>
                    <a:ext cx="1" cy="136"/>
                  </a:xfrm>
                  <a:prstGeom prst="line">
                    <a:avLst/>
                  </a:prstGeom>
                  <a:noFill/>
                  <a:ln w="28575">
                    <a:solidFill>
                      <a:schemeClr val="tx1"/>
                    </a:solidFill>
                    <a:round/>
                    <a:headEnd/>
                    <a:tailEnd/>
                  </a:ln>
                  <a:effectLst/>
                </p:spPr>
                <p:txBody>
                  <a:bodyPr/>
                  <a:lstStyle/>
                  <a:p>
                    <a:endParaRPr lang="en-US"/>
                  </a:p>
                </p:txBody>
              </p:sp>
              <p:sp>
                <p:nvSpPr>
                  <p:cNvPr id="307878" name="Line 678"/>
                  <p:cNvSpPr>
                    <a:spLocks noChangeAspect="1" noChangeShapeType="1"/>
                  </p:cNvSpPr>
                  <p:nvPr/>
                </p:nvSpPr>
                <p:spPr bwMode="auto">
                  <a:xfrm rot="16200000">
                    <a:off x="2425" y="1186"/>
                    <a:ext cx="1" cy="136"/>
                  </a:xfrm>
                  <a:prstGeom prst="line">
                    <a:avLst/>
                  </a:prstGeom>
                  <a:noFill/>
                  <a:ln w="28575">
                    <a:solidFill>
                      <a:schemeClr val="tx1"/>
                    </a:solidFill>
                    <a:round/>
                    <a:headEnd/>
                    <a:tailEnd/>
                  </a:ln>
                  <a:effectLst/>
                </p:spPr>
                <p:txBody>
                  <a:bodyPr/>
                  <a:lstStyle/>
                  <a:p>
                    <a:endParaRPr lang="en-US"/>
                  </a:p>
                </p:txBody>
              </p:sp>
              <p:sp>
                <p:nvSpPr>
                  <p:cNvPr id="307879" name="Line 679"/>
                  <p:cNvSpPr>
                    <a:spLocks noChangeAspect="1" noChangeShapeType="1"/>
                  </p:cNvSpPr>
                  <p:nvPr/>
                </p:nvSpPr>
                <p:spPr bwMode="auto">
                  <a:xfrm rot="16200000">
                    <a:off x="2369" y="1355"/>
                    <a:ext cx="114" cy="0"/>
                  </a:xfrm>
                  <a:prstGeom prst="line">
                    <a:avLst/>
                  </a:prstGeom>
                  <a:noFill/>
                  <a:ln w="9525">
                    <a:solidFill>
                      <a:schemeClr val="tx1"/>
                    </a:solidFill>
                    <a:round/>
                    <a:headEnd/>
                    <a:tailEnd/>
                  </a:ln>
                  <a:effectLst/>
                </p:spPr>
                <p:txBody>
                  <a:bodyPr/>
                  <a:lstStyle/>
                  <a:p>
                    <a:endParaRPr lang="en-US"/>
                  </a:p>
                </p:txBody>
              </p:sp>
            </p:grpSp>
            <p:grpSp>
              <p:nvGrpSpPr>
                <p:cNvPr id="22" name="Group 680"/>
                <p:cNvGrpSpPr>
                  <a:grpSpLocks noChangeAspect="1"/>
                </p:cNvGrpSpPr>
                <p:nvPr/>
              </p:nvGrpSpPr>
              <p:grpSpPr bwMode="auto">
                <a:xfrm>
                  <a:off x="2744" y="1797"/>
                  <a:ext cx="136" cy="273"/>
                  <a:chOff x="2358" y="1139"/>
                  <a:chExt cx="136" cy="273"/>
                </a:xfrm>
              </p:grpSpPr>
              <p:sp>
                <p:nvSpPr>
                  <p:cNvPr id="307881" name="Line 681"/>
                  <p:cNvSpPr>
                    <a:spLocks noChangeAspect="1" noChangeShapeType="1"/>
                  </p:cNvSpPr>
                  <p:nvPr/>
                </p:nvSpPr>
                <p:spPr bwMode="auto">
                  <a:xfrm rot="16200000" flipH="1">
                    <a:off x="2369" y="1196"/>
                    <a:ext cx="114" cy="0"/>
                  </a:xfrm>
                  <a:prstGeom prst="line">
                    <a:avLst/>
                  </a:prstGeom>
                  <a:noFill/>
                  <a:ln w="9525">
                    <a:solidFill>
                      <a:schemeClr val="tx1"/>
                    </a:solidFill>
                    <a:round/>
                    <a:headEnd/>
                    <a:tailEnd/>
                  </a:ln>
                  <a:effectLst/>
                </p:spPr>
                <p:txBody>
                  <a:bodyPr/>
                  <a:lstStyle/>
                  <a:p>
                    <a:endParaRPr lang="en-US"/>
                  </a:p>
                </p:txBody>
              </p:sp>
              <p:sp>
                <p:nvSpPr>
                  <p:cNvPr id="307882" name="Line 682"/>
                  <p:cNvSpPr>
                    <a:spLocks noChangeAspect="1" noChangeShapeType="1"/>
                  </p:cNvSpPr>
                  <p:nvPr/>
                </p:nvSpPr>
                <p:spPr bwMode="auto">
                  <a:xfrm rot="16200000">
                    <a:off x="2425" y="1231"/>
                    <a:ext cx="1" cy="136"/>
                  </a:xfrm>
                  <a:prstGeom prst="line">
                    <a:avLst/>
                  </a:prstGeom>
                  <a:noFill/>
                  <a:ln w="28575">
                    <a:solidFill>
                      <a:schemeClr val="tx1"/>
                    </a:solidFill>
                    <a:round/>
                    <a:headEnd/>
                    <a:tailEnd/>
                  </a:ln>
                  <a:effectLst/>
                </p:spPr>
                <p:txBody>
                  <a:bodyPr/>
                  <a:lstStyle/>
                  <a:p>
                    <a:endParaRPr lang="en-US"/>
                  </a:p>
                </p:txBody>
              </p:sp>
              <p:sp>
                <p:nvSpPr>
                  <p:cNvPr id="307883" name="Line 683"/>
                  <p:cNvSpPr>
                    <a:spLocks noChangeAspect="1" noChangeShapeType="1"/>
                  </p:cNvSpPr>
                  <p:nvPr/>
                </p:nvSpPr>
                <p:spPr bwMode="auto">
                  <a:xfrm rot="16200000">
                    <a:off x="2425" y="1186"/>
                    <a:ext cx="1" cy="136"/>
                  </a:xfrm>
                  <a:prstGeom prst="line">
                    <a:avLst/>
                  </a:prstGeom>
                  <a:noFill/>
                  <a:ln w="28575">
                    <a:solidFill>
                      <a:schemeClr val="tx1"/>
                    </a:solidFill>
                    <a:round/>
                    <a:headEnd/>
                    <a:tailEnd/>
                  </a:ln>
                  <a:effectLst/>
                </p:spPr>
                <p:txBody>
                  <a:bodyPr/>
                  <a:lstStyle/>
                  <a:p>
                    <a:endParaRPr lang="en-US"/>
                  </a:p>
                </p:txBody>
              </p:sp>
              <p:sp>
                <p:nvSpPr>
                  <p:cNvPr id="307884" name="Line 684"/>
                  <p:cNvSpPr>
                    <a:spLocks noChangeAspect="1" noChangeShapeType="1"/>
                  </p:cNvSpPr>
                  <p:nvPr/>
                </p:nvSpPr>
                <p:spPr bwMode="auto">
                  <a:xfrm rot="16200000">
                    <a:off x="2369" y="1355"/>
                    <a:ext cx="114" cy="0"/>
                  </a:xfrm>
                  <a:prstGeom prst="line">
                    <a:avLst/>
                  </a:prstGeom>
                  <a:noFill/>
                  <a:ln w="9525">
                    <a:solidFill>
                      <a:schemeClr val="tx1"/>
                    </a:solidFill>
                    <a:round/>
                    <a:headEnd/>
                    <a:tailEnd/>
                  </a:ln>
                  <a:effectLst/>
                </p:spPr>
                <p:txBody>
                  <a:bodyPr/>
                  <a:lstStyle/>
                  <a:p>
                    <a:endParaRPr lang="en-US"/>
                  </a:p>
                </p:txBody>
              </p:sp>
            </p:grpSp>
          </p:grpSp>
        </p:grpSp>
        <p:sp>
          <p:nvSpPr>
            <p:cNvPr id="307885" name="Line 685"/>
            <p:cNvSpPr>
              <a:spLocks noChangeAspect="1" noChangeShapeType="1"/>
            </p:cNvSpPr>
            <p:nvPr/>
          </p:nvSpPr>
          <p:spPr bwMode="auto">
            <a:xfrm>
              <a:off x="1711" y="1252"/>
              <a:ext cx="80" cy="0"/>
            </a:xfrm>
            <a:prstGeom prst="line">
              <a:avLst/>
            </a:prstGeom>
            <a:noFill/>
            <a:ln w="9525">
              <a:solidFill>
                <a:schemeClr val="tx1"/>
              </a:solidFill>
              <a:round/>
              <a:headEnd/>
              <a:tailEnd type="triangle" w="med" len="med"/>
            </a:ln>
            <a:effectLst/>
          </p:spPr>
          <p:txBody>
            <a:bodyPr/>
            <a:lstStyle/>
            <a:p>
              <a:endParaRPr lang="en-US"/>
            </a:p>
          </p:txBody>
        </p:sp>
        <p:sp>
          <p:nvSpPr>
            <p:cNvPr id="307886" name="Line 686"/>
            <p:cNvSpPr>
              <a:spLocks noChangeAspect="1" noChangeShapeType="1"/>
            </p:cNvSpPr>
            <p:nvPr/>
          </p:nvSpPr>
          <p:spPr bwMode="auto">
            <a:xfrm>
              <a:off x="1277" y="1252"/>
              <a:ext cx="64" cy="0"/>
            </a:xfrm>
            <a:prstGeom prst="line">
              <a:avLst/>
            </a:prstGeom>
            <a:noFill/>
            <a:ln w="9525">
              <a:solidFill>
                <a:schemeClr val="tx1"/>
              </a:solidFill>
              <a:round/>
              <a:headEnd/>
              <a:tailEnd type="triangle" w="med" len="med"/>
            </a:ln>
            <a:effectLst/>
          </p:spPr>
          <p:txBody>
            <a:bodyPr/>
            <a:lstStyle/>
            <a:p>
              <a:endParaRPr lang="en-US"/>
            </a:p>
          </p:txBody>
        </p:sp>
        <p:sp>
          <p:nvSpPr>
            <p:cNvPr id="307887" name="Line 687"/>
            <p:cNvSpPr>
              <a:spLocks noChangeAspect="1" noChangeShapeType="1"/>
            </p:cNvSpPr>
            <p:nvPr/>
          </p:nvSpPr>
          <p:spPr bwMode="auto">
            <a:xfrm>
              <a:off x="2723" y="1236"/>
              <a:ext cx="112" cy="0"/>
            </a:xfrm>
            <a:prstGeom prst="line">
              <a:avLst/>
            </a:prstGeom>
            <a:noFill/>
            <a:ln w="9525">
              <a:solidFill>
                <a:schemeClr val="tx1"/>
              </a:solidFill>
              <a:round/>
              <a:headEnd/>
              <a:tailEnd type="triangle" w="med" len="med"/>
            </a:ln>
            <a:effectLst/>
          </p:spPr>
          <p:txBody>
            <a:bodyPr/>
            <a:lstStyle/>
            <a:p>
              <a:endParaRPr lang="en-US"/>
            </a:p>
          </p:txBody>
        </p:sp>
        <p:sp>
          <p:nvSpPr>
            <p:cNvPr id="307888" name="Text Box 688"/>
            <p:cNvSpPr txBox="1">
              <a:spLocks noChangeAspect="1" noChangeArrowheads="1"/>
            </p:cNvSpPr>
            <p:nvPr/>
          </p:nvSpPr>
          <p:spPr bwMode="auto">
            <a:xfrm>
              <a:off x="2069" y="1292"/>
              <a:ext cx="467" cy="154"/>
            </a:xfrm>
            <a:prstGeom prst="rect">
              <a:avLst/>
            </a:prstGeom>
            <a:noFill/>
            <a:ln w="9525">
              <a:noFill/>
              <a:miter lim="800000"/>
              <a:headEnd/>
              <a:tailEnd/>
            </a:ln>
            <a:effectLst/>
          </p:spPr>
          <p:txBody>
            <a:bodyPr wrap="none" lIns="91418" tIns="45710" rIns="91418" bIns="45710">
              <a:spAutoFit/>
            </a:bodyPr>
            <a:lstStyle/>
            <a:p>
              <a:r>
                <a:rPr lang="fr-FR" sz="1000" b="1">
                  <a:solidFill>
                    <a:schemeClr val="bg1"/>
                  </a:solidFill>
                  <a:latin typeface="Comic Sans MS" pitchFamily="66" charset="0"/>
                </a:rPr>
                <a:t>511 cells</a:t>
              </a:r>
            </a:p>
          </p:txBody>
        </p:sp>
        <p:sp>
          <p:nvSpPr>
            <p:cNvPr id="307889" name="Text Box 689"/>
            <p:cNvSpPr txBox="1">
              <a:spLocks noChangeAspect="1" noChangeArrowheads="1"/>
            </p:cNvSpPr>
            <p:nvPr/>
          </p:nvSpPr>
          <p:spPr bwMode="auto">
            <a:xfrm>
              <a:off x="2096" y="946"/>
              <a:ext cx="285" cy="160"/>
            </a:xfrm>
            <a:prstGeom prst="rect">
              <a:avLst/>
            </a:prstGeom>
            <a:solidFill>
              <a:schemeClr val="bg1"/>
            </a:solidFill>
            <a:ln w="9525">
              <a:solidFill>
                <a:srgbClr val="FF0000"/>
              </a:solidFill>
              <a:miter lim="800000"/>
              <a:headEnd/>
              <a:tailEnd/>
            </a:ln>
            <a:effectLst/>
          </p:spPr>
          <p:txBody>
            <a:bodyPr wrap="none" lIns="91418" tIns="45710" rIns="91418" bIns="45710">
              <a:spAutoFit/>
            </a:bodyPr>
            <a:lstStyle/>
            <a:p>
              <a:pPr algn="ctr"/>
              <a:r>
                <a:rPr lang="fr-FR" sz="1000" b="1">
                  <a:latin typeface="Comic Sans MS" pitchFamily="66" charset="0"/>
                </a:rPr>
                <a:t>SCA</a:t>
              </a:r>
            </a:p>
          </p:txBody>
        </p:sp>
        <p:sp>
          <p:nvSpPr>
            <p:cNvPr id="307890" name="Text Box 690"/>
            <p:cNvSpPr txBox="1">
              <a:spLocks noChangeAspect="1" noChangeArrowheads="1"/>
            </p:cNvSpPr>
            <p:nvPr/>
          </p:nvSpPr>
          <p:spPr bwMode="auto">
            <a:xfrm>
              <a:off x="1363" y="946"/>
              <a:ext cx="300" cy="160"/>
            </a:xfrm>
            <a:prstGeom prst="rect">
              <a:avLst/>
            </a:prstGeom>
            <a:solidFill>
              <a:schemeClr val="bg1"/>
            </a:solidFill>
            <a:ln w="9525">
              <a:solidFill>
                <a:srgbClr val="CCFF33"/>
              </a:solidFill>
              <a:miter lim="800000"/>
              <a:headEnd/>
              <a:tailEnd/>
            </a:ln>
            <a:effectLst/>
          </p:spPr>
          <p:txBody>
            <a:bodyPr wrap="none" lIns="0" tIns="45710" rIns="0" bIns="45710">
              <a:spAutoFit/>
            </a:bodyPr>
            <a:lstStyle/>
            <a:p>
              <a:pPr algn="ctr"/>
              <a:r>
                <a:rPr lang="fr-FR" sz="1000" b="1">
                  <a:latin typeface="Comic Sans MS" pitchFamily="66" charset="0"/>
                </a:rPr>
                <a:t>FILTER</a:t>
              </a:r>
            </a:p>
          </p:txBody>
        </p:sp>
        <p:sp>
          <p:nvSpPr>
            <p:cNvPr id="307891" name="Text Box 691"/>
            <p:cNvSpPr txBox="1">
              <a:spLocks noChangeAspect="1" noChangeArrowheads="1"/>
            </p:cNvSpPr>
            <p:nvPr/>
          </p:nvSpPr>
          <p:spPr bwMode="auto">
            <a:xfrm>
              <a:off x="1229" y="1404"/>
              <a:ext cx="606" cy="92"/>
            </a:xfrm>
            <a:prstGeom prst="rect">
              <a:avLst/>
            </a:prstGeom>
            <a:solidFill>
              <a:schemeClr val="bg1"/>
            </a:solidFill>
            <a:ln w="9525">
              <a:solidFill>
                <a:srgbClr val="CCFF33"/>
              </a:solidFill>
              <a:miter lim="800000"/>
              <a:headEnd/>
              <a:tailEnd/>
            </a:ln>
            <a:effectLst/>
          </p:spPr>
          <p:txBody>
            <a:bodyPr wrap="none" lIns="0" tIns="0" rIns="0" bIns="0">
              <a:spAutoFit/>
            </a:bodyPr>
            <a:lstStyle/>
            <a:p>
              <a:pPr algn="ctr"/>
              <a:r>
                <a:rPr lang="fr-FR" sz="900" b="1">
                  <a:latin typeface="Comic Sans MS" pitchFamily="66" charset="0"/>
                </a:rPr>
                <a:t>100ns&lt;</a:t>
              </a:r>
              <a:r>
                <a:rPr lang="fr-FR" sz="900" b="1">
                  <a:solidFill>
                    <a:srgbClr val="FF0000"/>
                  </a:solidFill>
                  <a:latin typeface="Comic Sans MS" pitchFamily="66" charset="0"/>
                </a:rPr>
                <a:t>tpeak</a:t>
              </a:r>
              <a:r>
                <a:rPr lang="fr-FR" sz="900" b="1">
                  <a:latin typeface="Comic Sans MS" pitchFamily="66" charset="0"/>
                </a:rPr>
                <a:t>&lt;2us</a:t>
              </a:r>
            </a:p>
          </p:txBody>
        </p:sp>
        <p:sp>
          <p:nvSpPr>
            <p:cNvPr id="307892" name="Text Box 692"/>
            <p:cNvSpPr txBox="1">
              <a:spLocks noChangeAspect="1" noChangeArrowheads="1"/>
            </p:cNvSpPr>
            <p:nvPr/>
          </p:nvSpPr>
          <p:spPr bwMode="auto">
            <a:xfrm>
              <a:off x="981" y="1156"/>
              <a:ext cx="169" cy="160"/>
            </a:xfrm>
            <a:prstGeom prst="rect">
              <a:avLst/>
            </a:prstGeom>
            <a:solidFill>
              <a:schemeClr val="bg1"/>
            </a:solidFill>
            <a:ln w="9525">
              <a:solidFill>
                <a:srgbClr val="FFFF66"/>
              </a:solidFill>
              <a:miter lim="800000"/>
              <a:headEnd/>
              <a:tailEnd/>
            </a:ln>
            <a:effectLst/>
          </p:spPr>
          <p:txBody>
            <a:bodyPr lIns="0" tIns="45710" rIns="0" bIns="45710">
              <a:spAutoFit/>
            </a:bodyPr>
            <a:lstStyle/>
            <a:p>
              <a:pPr algn="ctr"/>
              <a:r>
                <a:rPr lang="fr-FR" sz="1000" b="1">
                  <a:latin typeface="Comic Sans MS" pitchFamily="66" charset="0"/>
                </a:rPr>
                <a:t>CSA</a:t>
              </a:r>
            </a:p>
          </p:txBody>
        </p:sp>
        <p:sp>
          <p:nvSpPr>
            <p:cNvPr id="307893" name="Rectangle 693"/>
            <p:cNvSpPr>
              <a:spLocks noChangeAspect="1" noChangeArrowheads="1"/>
            </p:cNvSpPr>
            <p:nvPr/>
          </p:nvSpPr>
          <p:spPr bwMode="auto">
            <a:xfrm>
              <a:off x="603" y="1203"/>
              <a:ext cx="112" cy="113"/>
            </a:xfrm>
            <a:prstGeom prst="rect">
              <a:avLst/>
            </a:prstGeom>
            <a:solidFill>
              <a:schemeClr val="accent1"/>
            </a:solidFill>
            <a:ln w="9525">
              <a:miter lim="800000"/>
              <a:headEnd/>
              <a:tailEnd/>
            </a:ln>
            <a:effectLst/>
            <a:scene3d>
              <a:camera prst="legacyObliqueTopLeft"/>
              <a:lightRig rig="legacyFlat3" dir="t"/>
            </a:scene3d>
            <a:sp3d extrusionH="176200" prstMaterial="legacyMatte">
              <a:bevelT w="13500" h="13500" prst="angle"/>
              <a:bevelB w="13500" h="13500" prst="angle"/>
              <a:extrusionClr>
                <a:schemeClr val="accent1"/>
              </a:extrusionClr>
            </a:sp3d>
          </p:spPr>
          <p:txBody>
            <a:bodyPr wrap="none" anchor="ctr">
              <a:flatTx/>
            </a:bodyPr>
            <a:lstStyle/>
            <a:p>
              <a:endParaRPr lang="en-US"/>
            </a:p>
          </p:txBody>
        </p:sp>
        <p:sp>
          <p:nvSpPr>
            <p:cNvPr id="307894" name="Text Box 694"/>
            <p:cNvSpPr txBox="1">
              <a:spLocks noChangeAspect="1" noChangeArrowheads="1"/>
            </p:cNvSpPr>
            <p:nvPr/>
          </p:nvSpPr>
          <p:spPr bwMode="auto">
            <a:xfrm>
              <a:off x="2289" y="705"/>
              <a:ext cx="397" cy="154"/>
            </a:xfrm>
            <a:prstGeom prst="rect">
              <a:avLst/>
            </a:prstGeom>
            <a:solidFill>
              <a:schemeClr val="bg1"/>
            </a:solidFill>
            <a:ln w="9525">
              <a:noFill/>
              <a:miter lim="800000"/>
              <a:headEnd/>
              <a:tailEnd/>
            </a:ln>
            <a:effectLst/>
          </p:spPr>
          <p:txBody>
            <a:bodyPr lIns="0" tIns="45710" rIns="0" bIns="45710">
              <a:spAutoFit/>
            </a:bodyPr>
            <a:lstStyle/>
            <a:p>
              <a:pPr algn="ctr"/>
              <a:r>
                <a:rPr lang="fr-FR" sz="1000" b="1" i="1">
                  <a:latin typeface="Comic Sans MS" pitchFamily="66" charset="0"/>
                </a:rPr>
                <a:t>1 channel</a:t>
              </a:r>
            </a:p>
          </p:txBody>
        </p:sp>
        <p:grpSp>
          <p:nvGrpSpPr>
            <p:cNvPr id="23" name="Group 695"/>
            <p:cNvGrpSpPr>
              <a:grpSpLocks noChangeAspect="1"/>
            </p:cNvGrpSpPr>
            <p:nvPr/>
          </p:nvGrpSpPr>
          <p:grpSpPr bwMode="auto">
            <a:xfrm>
              <a:off x="2627" y="507"/>
              <a:ext cx="226" cy="161"/>
              <a:chOff x="3696" y="1162"/>
              <a:chExt cx="319" cy="227"/>
            </a:xfrm>
          </p:grpSpPr>
          <p:sp>
            <p:nvSpPr>
              <p:cNvPr id="307896" name="Line 696"/>
              <p:cNvSpPr>
                <a:spLocks noChangeAspect="1" noChangeShapeType="1"/>
              </p:cNvSpPr>
              <p:nvPr/>
            </p:nvSpPr>
            <p:spPr bwMode="auto">
              <a:xfrm>
                <a:off x="3696" y="1162"/>
                <a:ext cx="137" cy="0"/>
              </a:xfrm>
              <a:prstGeom prst="line">
                <a:avLst/>
              </a:prstGeom>
              <a:noFill/>
              <a:ln w="28575">
                <a:solidFill>
                  <a:schemeClr val="bg1"/>
                </a:solidFill>
                <a:round/>
                <a:headEnd/>
                <a:tailEnd/>
              </a:ln>
              <a:effectLst/>
            </p:spPr>
            <p:txBody>
              <a:bodyPr/>
              <a:lstStyle/>
              <a:p>
                <a:endParaRPr lang="en-US"/>
              </a:p>
            </p:txBody>
          </p:sp>
          <p:sp>
            <p:nvSpPr>
              <p:cNvPr id="307897" name="Line 697"/>
              <p:cNvSpPr>
                <a:spLocks noChangeAspect="1" noChangeShapeType="1"/>
              </p:cNvSpPr>
              <p:nvPr/>
            </p:nvSpPr>
            <p:spPr bwMode="auto">
              <a:xfrm>
                <a:off x="3878" y="1389"/>
                <a:ext cx="137" cy="0"/>
              </a:xfrm>
              <a:prstGeom prst="line">
                <a:avLst/>
              </a:prstGeom>
              <a:noFill/>
              <a:ln w="28575">
                <a:solidFill>
                  <a:schemeClr val="bg1"/>
                </a:solidFill>
                <a:round/>
                <a:headEnd/>
                <a:tailEnd/>
              </a:ln>
              <a:effectLst/>
            </p:spPr>
            <p:txBody>
              <a:bodyPr/>
              <a:lstStyle/>
              <a:p>
                <a:endParaRPr lang="en-US"/>
              </a:p>
            </p:txBody>
          </p:sp>
          <p:sp>
            <p:nvSpPr>
              <p:cNvPr id="307898" name="Line 698"/>
              <p:cNvSpPr>
                <a:spLocks noChangeAspect="1" noChangeShapeType="1"/>
              </p:cNvSpPr>
              <p:nvPr/>
            </p:nvSpPr>
            <p:spPr bwMode="auto">
              <a:xfrm>
                <a:off x="3833" y="1162"/>
                <a:ext cx="181" cy="227"/>
              </a:xfrm>
              <a:prstGeom prst="line">
                <a:avLst/>
              </a:prstGeom>
              <a:noFill/>
              <a:ln w="28575">
                <a:solidFill>
                  <a:schemeClr val="bg1"/>
                </a:solidFill>
                <a:round/>
                <a:headEnd/>
                <a:tailEnd/>
              </a:ln>
              <a:effectLst/>
            </p:spPr>
            <p:txBody>
              <a:bodyPr/>
              <a:lstStyle/>
              <a:p>
                <a:endParaRPr lang="en-US"/>
              </a:p>
            </p:txBody>
          </p:sp>
        </p:grpSp>
        <p:sp>
          <p:nvSpPr>
            <p:cNvPr id="307899" name="Text Box 699"/>
            <p:cNvSpPr txBox="1">
              <a:spLocks noChangeAspect="1" noChangeArrowheads="1"/>
            </p:cNvSpPr>
            <p:nvPr/>
          </p:nvSpPr>
          <p:spPr bwMode="auto">
            <a:xfrm>
              <a:off x="2772" y="527"/>
              <a:ext cx="417" cy="154"/>
            </a:xfrm>
            <a:prstGeom prst="rect">
              <a:avLst/>
            </a:prstGeom>
            <a:noFill/>
            <a:ln w="9525">
              <a:noFill/>
              <a:miter lim="800000"/>
              <a:headEnd/>
              <a:tailEnd/>
            </a:ln>
            <a:effectLst/>
          </p:spPr>
          <p:txBody>
            <a:bodyPr wrap="none" lIns="91418" tIns="45710" rIns="91418" bIns="45710">
              <a:spAutoFit/>
            </a:bodyPr>
            <a:lstStyle/>
            <a:p>
              <a:r>
                <a:rPr lang="fr-FR" sz="1000" b="1">
                  <a:solidFill>
                    <a:schemeClr val="bg1"/>
                  </a:solidFill>
                  <a:latin typeface="Comic Sans MS" pitchFamily="66" charset="0"/>
                </a:rPr>
                <a:t>x72(76)</a:t>
              </a:r>
            </a:p>
          </p:txBody>
        </p:sp>
        <p:grpSp>
          <p:nvGrpSpPr>
            <p:cNvPr id="24" name="Group 700"/>
            <p:cNvGrpSpPr>
              <a:grpSpLocks noChangeAspect="1"/>
            </p:cNvGrpSpPr>
            <p:nvPr/>
          </p:nvGrpSpPr>
          <p:grpSpPr bwMode="auto">
            <a:xfrm>
              <a:off x="3029" y="1183"/>
              <a:ext cx="160" cy="64"/>
              <a:chOff x="1995" y="1933"/>
              <a:chExt cx="227" cy="90"/>
            </a:xfrm>
          </p:grpSpPr>
          <p:sp>
            <p:nvSpPr>
              <p:cNvPr id="307901" name="Oval 701"/>
              <p:cNvSpPr>
                <a:spLocks noChangeAspect="1" noChangeArrowheads="1"/>
              </p:cNvSpPr>
              <p:nvPr/>
            </p:nvSpPr>
            <p:spPr bwMode="auto">
              <a:xfrm>
                <a:off x="2131" y="1978"/>
                <a:ext cx="45" cy="45"/>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307902" name="Line 702"/>
              <p:cNvSpPr>
                <a:spLocks noChangeAspect="1" noChangeShapeType="1"/>
              </p:cNvSpPr>
              <p:nvPr/>
            </p:nvSpPr>
            <p:spPr bwMode="auto">
              <a:xfrm flipH="1">
                <a:off x="1995" y="2001"/>
                <a:ext cx="85" cy="0"/>
              </a:xfrm>
              <a:prstGeom prst="line">
                <a:avLst/>
              </a:prstGeom>
              <a:noFill/>
              <a:ln w="9525">
                <a:solidFill>
                  <a:schemeClr val="tx1"/>
                </a:solidFill>
                <a:round/>
                <a:headEnd/>
                <a:tailEnd/>
              </a:ln>
              <a:effectLst/>
            </p:spPr>
            <p:txBody>
              <a:bodyPr/>
              <a:lstStyle/>
              <a:p>
                <a:endParaRPr lang="en-US"/>
              </a:p>
            </p:txBody>
          </p:sp>
          <p:sp>
            <p:nvSpPr>
              <p:cNvPr id="307903" name="Line 703"/>
              <p:cNvSpPr>
                <a:spLocks noChangeAspect="1" noChangeShapeType="1"/>
              </p:cNvSpPr>
              <p:nvPr/>
            </p:nvSpPr>
            <p:spPr bwMode="auto">
              <a:xfrm>
                <a:off x="2177" y="2001"/>
                <a:ext cx="45" cy="0"/>
              </a:xfrm>
              <a:prstGeom prst="line">
                <a:avLst/>
              </a:prstGeom>
              <a:noFill/>
              <a:ln w="9525">
                <a:solidFill>
                  <a:schemeClr val="tx1"/>
                </a:solidFill>
                <a:round/>
                <a:headEnd/>
                <a:tailEnd/>
              </a:ln>
              <a:effectLst/>
            </p:spPr>
            <p:txBody>
              <a:bodyPr/>
              <a:lstStyle/>
              <a:p>
                <a:endParaRPr lang="en-US"/>
              </a:p>
            </p:txBody>
          </p:sp>
          <p:sp>
            <p:nvSpPr>
              <p:cNvPr id="307904" name="Line 704"/>
              <p:cNvSpPr>
                <a:spLocks noChangeAspect="1" noChangeShapeType="1"/>
              </p:cNvSpPr>
              <p:nvPr/>
            </p:nvSpPr>
            <p:spPr bwMode="auto">
              <a:xfrm flipV="1">
                <a:off x="2086" y="1933"/>
                <a:ext cx="68" cy="68"/>
              </a:xfrm>
              <a:prstGeom prst="line">
                <a:avLst/>
              </a:prstGeom>
              <a:noFill/>
              <a:ln w="9525">
                <a:solidFill>
                  <a:schemeClr val="tx1"/>
                </a:solidFill>
                <a:round/>
                <a:headEnd/>
                <a:tailEnd/>
              </a:ln>
              <a:effectLst/>
            </p:spPr>
            <p:txBody>
              <a:bodyPr/>
              <a:lstStyle/>
              <a:p>
                <a:endParaRPr lang="en-US"/>
              </a:p>
            </p:txBody>
          </p:sp>
          <p:sp>
            <p:nvSpPr>
              <p:cNvPr id="307905" name="Oval 705"/>
              <p:cNvSpPr>
                <a:spLocks noChangeAspect="1" noChangeArrowheads="1"/>
              </p:cNvSpPr>
              <p:nvPr/>
            </p:nvSpPr>
            <p:spPr bwMode="auto">
              <a:xfrm>
                <a:off x="2063" y="1978"/>
                <a:ext cx="45" cy="45"/>
              </a:xfrm>
              <a:prstGeom prst="ellipse">
                <a:avLst/>
              </a:prstGeom>
              <a:solidFill>
                <a:schemeClr val="accent1"/>
              </a:solidFill>
              <a:ln w="9525">
                <a:solidFill>
                  <a:schemeClr val="tx1"/>
                </a:solidFill>
                <a:round/>
                <a:headEnd/>
                <a:tailEnd/>
              </a:ln>
              <a:effectLst/>
            </p:spPr>
            <p:txBody>
              <a:bodyPr wrap="none" anchor="ctr"/>
              <a:lstStyle/>
              <a:p>
                <a:endParaRPr lang="en-US"/>
              </a:p>
            </p:txBody>
          </p:sp>
        </p:grpSp>
        <p:sp>
          <p:nvSpPr>
            <p:cNvPr id="307906" name="Line 706"/>
            <p:cNvSpPr>
              <a:spLocks noChangeAspect="1" noChangeShapeType="1"/>
            </p:cNvSpPr>
            <p:nvPr/>
          </p:nvSpPr>
          <p:spPr bwMode="auto">
            <a:xfrm flipV="1">
              <a:off x="2772" y="1230"/>
              <a:ext cx="257" cy="7"/>
            </a:xfrm>
            <a:prstGeom prst="line">
              <a:avLst/>
            </a:prstGeom>
            <a:noFill/>
            <a:ln w="9525">
              <a:solidFill>
                <a:schemeClr val="tx1"/>
              </a:solidFill>
              <a:round/>
              <a:headEnd/>
              <a:tailEnd type="triangle" w="med" len="med"/>
            </a:ln>
            <a:effectLst/>
          </p:spPr>
          <p:txBody>
            <a:bodyPr/>
            <a:lstStyle/>
            <a:p>
              <a:endParaRPr lang="en-US"/>
            </a:p>
          </p:txBody>
        </p:sp>
        <p:sp>
          <p:nvSpPr>
            <p:cNvPr id="307907" name="Text Box 707"/>
            <p:cNvSpPr txBox="1">
              <a:spLocks noChangeAspect="1" noChangeArrowheads="1"/>
            </p:cNvSpPr>
            <p:nvPr/>
          </p:nvSpPr>
          <p:spPr bwMode="auto">
            <a:xfrm rot="2742076">
              <a:off x="2815" y="888"/>
              <a:ext cx="335" cy="96"/>
            </a:xfrm>
            <a:prstGeom prst="rect">
              <a:avLst/>
            </a:prstGeom>
            <a:noFill/>
            <a:ln w="9525">
              <a:noFill/>
              <a:miter lim="800000"/>
              <a:headEnd/>
              <a:tailEnd/>
            </a:ln>
            <a:effectLst/>
          </p:spPr>
          <p:txBody>
            <a:bodyPr lIns="0" tIns="0" rIns="0" bIns="0">
              <a:spAutoFit/>
            </a:bodyPr>
            <a:lstStyle/>
            <a:p>
              <a:pPr algn="ctr"/>
              <a:r>
                <a:rPr lang="fr-FR" sz="1000" b="1">
                  <a:latin typeface="Comic Sans MS" pitchFamily="66" charset="0"/>
                </a:rPr>
                <a:t>76 to 1</a:t>
              </a:r>
            </a:p>
          </p:txBody>
        </p:sp>
        <p:sp>
          <p:nvSpPr>
            <p:cNvPr id="307908" name="Line 708"/>
            <p:cNvSpPr>
              <a:spLocks noChangeAspect="1" noChangeShapeType="1"/>
            </p:cNvSpPr>
            <p:nvPr/>
          </p:nvSpPr>
          <p:spPr bwMode="auto">
            <a:xfrm flipH="1" flipV="1">
              <a:off x="3077" y="1057"/>
              <a:ext cx="161" cy="175"/>
            </a:xfrm>
            <a:prstGeom prst="line">
              <a:avLst/>
            </a:prstGeom>
            <a:noFill/>
            <a:ln w="9525">
              <a:solidFill>
                <a:srgbClr val="000000">
                  <a:alpha val="39999"/>
                </a:srgbClr>
              </a:solidFill>
              <a:round/>
              <a:headEnd/>
              <a:tailEnd/>
            </a:ln>
            <a:effectLst/>
          </p:spPr>
          <p:txBody>
            <a:bodyPr/>
            <a:lstStyle/>
            <a:p>
              <a:endParaRPr lang="en-US"/>
            </a:p>
          </p:txBody>
        </p:sp>
        <p:sp>
          <p:nvSpPr>
            <p:cNvPr id="307909" name="AutoShape 709"/>
            <p:cNvSpPr>
              <a:spLocks noChangeAspect="1" noChangeArrowheads="1"/>
            </p:cNvSpPr>
            <p:nvPr/>
          </p:nvSpPr>
          <p:spPr bwMode="auto">
            <a:xfrm rot="5400000">
              <a:off x="3115" y="1125"/>
              <a:ext cx="648" cy="209"/>
            </a:xfrm>
            <a:prstGeom prst="triangle">
              <a:avLst>
                <a:gd name="adj" fmla="val 50000"/>
              </a:avLst>
            </a:prstGeom>
            <a:solidFill>
              <a:srgbClr val="FF9900">
                <a:alpha val="80000"/>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9900"/>
              </a:extrusionClr>
            </a:sp3d>
          </p:spPr>
          <p:txBody>
            <a:bodyPr wrap="none" anchor="ctr">
              <a:flatTx/>
            </a:bodyPr>
            <a:lstStyle/>
            <a:p>
              <a:endParaRPr lang="en-US"/>
            </a:p>
          </p:txBody>
        </p:sp>
        <p:sp>
          <p:nvSpPr>
            <p:cNvPr id="307910" name="Line 710"/>
            <p:cNvSpPr>
              <a:spLocks noChangeAspect="1" noChangeShapeType="1"/>
            </p:cNvSpPr>
            <p:nvPr/>
          </p:nvSpPr>
          <p:spPr bwMode="auto">
            <a:xfrm flipV="1">
              <a:off x="3189" y="1232"/>
              <a:ext cx="113" cy="0"/>
            </a:xfrm>
            <a:prstGeom prst="line">
              <a:avLst/>
            </a:prstGeom>
            <a:noFill/>
            <a:ln w="9525">
              <a:solidFill>
                <a:schemeClr val="tx1"/>
              </a:solidFill>
              <a:round/>
              <a:headEnd/>
              <a:tailEnd type="triangle" w="med" len="med"/>
            </a:ln>
            <a:effectLst/>
          </p:spPr>
          <p:txBody>
            <a:bodyPr/>
            <a:lstStyle/>
            <a:p>
              <a:endParaRPr lang="en-US"/>
            </a:p>
          </p:txBody>
        </p:sp>
        <p:sp>
          <p:nvSpPr>
            <p:cNvPr id="307911" name="Oval 711"/>
            <p:cNvSpPr>
              <a:spLocks noChangeAspect="1" noChangeArrowheads="1"/>
            </p:cNvSpPr>
            <p:nvPr/>
          </p:nvSpPr>
          <p:spPr bwMode="auto">
            <a:xfrm>
              <a:off x="3463" y="1276"/>
              <a:ext cx="80" cy="80"/>
            </a:xfrm>
            <a:prstGeom prst="ellipse">
              <a:avLst/>
            </a:prstGeom>
            <a:solidFill>
              <a:srgbClr val="FF9900"/>
            </a:solidFill>
            <a:ln w="9525">
              <a:noFill/>
              <a:round/>
              <a:headEnd/>
              <a:tailEnd/>
            </a:ln>
            <a:effectLst/>
          </p:spPr>
          <p:txBody>
            <a:bodyPr wrap="none" anchor="ctr"/>
            <a:lstStyle/>
            <a:p>
              <a:endParaRPr lang="en-US"/>
            </a:p>
          </p:txBody>
        </p:sp>
        <p:sp>
          <p:nvSpPr>
            <p:cNvPr id="307912" name="Line 712"/>
            <p:cNvSpPr>
              <a:spLocks noChangeAspect="1" noChangeShapeType="1"/>
            </p:cNvSpPr>
            <p:nvPr/>
          </p:nvSpPr>
          <p:spPr bwMode="auto">
            <a:xfrm>
              <a:off x="3486" y="1138"/>
              <a:ext cx="278" cy="1"/>
            </a:xfrm>
            <a:prstGeom prst="line">
              <a:avLst/>
            </a:prstGeom>
            <a:noFill/>
            <a:ln w="28575">
              <a:solidFill>
                <a:srgbClr val="FF6600"/>
              </a:solidFill>
              <a:round/>
              <a:headEnd/>
              <a:tailEnd type="triangle" w="med" len="med"/>
            </a:ln>
            <a:effectLst/>
          </p:spPr>
          <p:txBody>
            <a:bodyPr/>
            <a:lstStyle/>
            <a:p>
              <a:endParaRPr lang="en-US"/>
            </a:p>
          </p:txBody>
        </p:sp>
        <p:sp>
          <p:nvSpPr>
            <p:cNvPr id="307913" name="Line 713"/>
            <p:cNvSpPr>
              <a:spLocks noChangeAspect="1" noChangeShapeType="1"/>
            </p:cNvSpPr>
            <p:nvPr/>
          </p:nvSpPr>
          <p:spPr bwMode="auto">
            <a:xfrm flipH="1" flipV="1">
              <a:off x="3543" y="1314"/>
              <a:ext cx="268" cy="0"/>
            </a:xfrm>
            <a:prstGeom prst="line">
              <a:avLst/>
            </a:prstGeom>
            <a:noFill/>
            <a:ln w="28575">
              <a:solidFill>
                <a:srgbClr val="FF6600"/>
              </a:solidFill>
              <a:round/>
              <a:headEnd/>
              <a:tailEnd type="triangle" w="med" len="med"/>
            </a:ln>
            <a:effectLst/>
          </p:spPr>
          <p:txBody>
            <a:bodyPr/>
            <a:lstStyle/>
            <a:p>
              <a:endParaRPr lang="en-US"/>
            </a:p>
          </p:txBody>
        </p:sp>
        <p:sp>
          <p:nvSpPr>
            <p:cNvPr id="307914" name="Text Box 714"/>
            <p:cNvSpPr txBox="1">
              <a:spLocks noChangeAspect="1" noChangeArrowheads="1"/>
            </p:cNvSpPr>
            <p:nvPr/>
          </p:nvSpPr>
          <p:spPr bwMode="auto">
            <a:xfrm>
              <a:off x="3362" y="862"/>
              <a:ext cx="314" cy="160"/>
            </a:xfrm>
            <a:prstGeom prst="rect">
              <a:avLst/>
            </a:prstGeom>
            <a:solidFill>
              <a:schemeClr val="bg1"/>
            </a:solidFill>
            <a:ln w="9525">
              <a:solidFill>
                <a:srgbClr val="FF9900"/>
              </a:solidFill>
              <a:miter lim="800000"/>
              <a:headEnd/>
              <a:tailEnd/>
            </a:ln>
            <a:effectLst/>
          </p:spPr>
          <p:txBody>
            <a:bodyPr wrap="none" lIns="0" tIns="45710" rIns="0" bIns="45710">
              <a:spAutoFit/>
            </a:bodyPr>
            <a:lstStyle/>
            <a:p>
              <a:pPr algn="ctr"/>
              <a:r>
                <a:rPr lang="fr-FR" sz="1000" b="1">
                  <a:latin typeface="Comic Sans MS" pitchFamily="66" charset="0"/>
                </a:rPr>
                <a:t>BUFFER</a:t>
              </a:r>
            </a:p>
          </p:txBody>
        </p:sp>
        <p:sp>
          <p:nvSpPr>
            <p:cNvPr id="307915" name="Line 715"/>
            <p:cNvSpPr>
              <a:spLocks noChangeAspect="1" noChangeShapeType="1"/>
            </p:cNvSpPr>
            <p:nvPr/>
          </p:nvSpPr>
          <p:spPr bwMode="auto">
            <a:xfrm flipV="1">
              <a:off x="824" y="1252"/>
              <a:ext cx="0" cy="260"/>
            </a:xfrm>
            <a:prstGeom prst="line">
              <a:avLst/>
            </a:prstGeom>
            <a:noFill/>
            <a:ln w="38100" cmpd="dbl">
              <a:solidFill>
                <a:srgbClr val="FF9966"/>
              </a:solidFill>
              <a:round/>
              <a:headEnd/>
              <a:tailEnd type="triangle" w="med" len="med"/>
            </a:ln>
            <a:effectLst/>
          </p:spPr>
          <p:txBody>
            <a:bodyPr/>
            <a:lstStyle/>
            <a:p>
              <a:endParaRPr lang="en-US"/>
            </a:p>
          </p:txBody>
        </p:sp>
        <p:sp>
          <p:nvSpPr>
            <p:cNvPr id="307916" name="Rectangle 716"/>
            <p:cNvSpPr>
              <a:spLocks noChangeAspect="1" noChangeArrowheads="1"/>
            </p:cNvSpPr>
            <p:nvPr/>
          </p:nvSpPr>
          <p:spPr bwMode="auto">
            <a:xfrm>
              <a:off x="2096" y="1681"/>
              <a:ext cx="628" cy="289"/>
            </a:xfrm>
            <a:prstGeom prst="rect">
              <a:avLst/>
            </a:prstGeom>
            <a:solidFill>
              <a:srgbClr val="99FF33">
                <a:alpha val="70000"/>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99FF33"/>
              </a:extrusionClr>
            </a:sp3d>
          </p:spPr>
          <p:txBody>
            <a:bodyPr wrap="none" anchor="ctr">
              <a:flatTx/>
            </a:bodyPr>
            <a:lstStyle/>
            <a:p>
              <a:endParaRPr lang="en-US"/>
            </a:p>
          </p:txBody>
        </p:sp>
        <p:sp>
          <p:nvSpPr>
            <p:cNvPr id="307917" name="Text Box 717"/>
            <p:cNvSpPr txBox="1">
              <a:spLocks noChangeAspect="1" noChangeArrowheads="1"/>
            </p:cNvSpPr>
            <p:nvPr/>
          </p:nvSpPr>
          <p:spPr bwMode="auto">
            <a:xfrm>
              <a:off x="2115" y="1723"/>
              <a:ext cx="607" cy="154"/>
            </a:xfrm>
            <a:prstGeom prst="rect">
              <a:avLst/>
            </a:prstGeom>
            <a:solidFill>
              <a:schemeClr val="bg1"/>
            </a:solidFill>
            <a:ln w="9525">
              <a:noFill/>
              <a:miter lim="800000"/>
              <a:headEnd/>
              <a:tailEnd/>
            </a:ln>
            <a:effectLst/>
          </p:spPr>
          <p:txBody>
            <a:bodyPr wrap="none" lIns="0" tIns="45710" rIns="0" bIns="45710">
              <a:spAutoFit/>
            </a:bodyPr>
            <a:lstStyle/>
            <a:p>
              <a:r>
                <a:rPr lang="fr-FR" sz="1000" b="1">
                  <a:latin typeface="Comic Sans MS" pitchFamily="66" charset="0"/>
                </a:rPr>
                <a:t>SCA MANAGER</a:t>
              </a:r>
            </a:p>
          </p:txBody>
        </p:sp>
        <p:sp>
          <p:nvSpPr>
            <p:cNvPr id="307918" name="Line 718"/>
            <p:cNvSpPr>
              <a:spLocks noChangeAspect="1" noChangeShapeType="1"/>
            </p:cNvSpPr>
            <p:nvPr/>
          </p:nvSpPr>
          <p:spPr bwMode="auto">
            <a:xfrm flipH="1" flipV="1">
              <a:off x="2322" y="1412"/>
              <a:ext cx="1" cy="223"/>
            </a:xfrm>
            <a:prstGeom prst="line">
              <a:avLst/>
            </a:prstGeom>
            <a:noFill/>
            <a:ln w="38100" cmpd="dbl">
              <a:solidFill>
                <a:srgbClr val="99FF33"/>
              </a:solidFill>
              <a:round/>
              <a:headEnd/>
              <a:tailEnd type="triangle" w="med" len="med"/>
            </a:ln>
            <a:effectLst/>
          </p:spPr>
          <p:txBody>
            <a:bodyPr/>
            <a:lstStyle/>
            <a:p>
              <a:endParaRPr lang="en-US"/>
            </a:p>
          </p:txBody>
        </p:sp>
        <p:sp>
          <p:nvSpPr>
            <p:cNvPr id="307919" name="Line 719"/>
            <p:cNvSpPr>
              <a:spLocks noChangeAspect="1" noChangeShapeType="1"/>
            </p:cNvSpPr>
            <p:nvPr/>
          </p:nvSpPr>
          <p:spPr bwMode="auto">
            <a:xfrm flipV="1">
              <a:off x="3115" y="1375"/>
              <a:ext cx="0" cy="205"/>
            </a:xfrm>
            <a:prstGeom prst="line">
              <a:avLst/>
            </a:prstGeom>
            <a:noFill/>
            <a:ln w="38100" cmpd="dbl">
              <a:solidFill>
                <a:srgbClr val="99FF33"/>
              </a:solidFill>
              <a:round/>
              <a:headEnd/>
              <a:tailEnd type="triangle" w="med" len="med"/>
            </a:ln>
            <a:effectLst/>
          </p:spPr>
          <p:txBody>
            <a:bodyPr/>
            <a:lstStyle/>
            <a:p>
              <a:endParaRPr lang="en-US"/>
            </a:p>
          </p:txBody>
        </p:sp>
        <p:sp>
          <p:nvSpPr>
            <p:cNvPr id="307920" name="Line 720"/>
            <p:cNvSpPr>
              <a:spLocks noChangeAspect="1" noChangeShapeType="1"/>
            </p:cNvSpPr>
            <p:nvPr/>
          </p:nvSpPr>
          <p:spPr bwMode="auto">
            <a:xfrm rot="5400000" flipH="1" flipV="1">
              <a:off x="2481" y="1422"/>
              <a:ext cx="0" cy="315"/>
            </a:xfrm>
            <a:prstGeom prst="line">
              <a:avLst/>
            </a:prstGeom>
            <a:noFill/>
            <a:ln w="38100" cmpd="dbl">
              <a:solidFill>
                <a:srgbClr val="99FF33"/>
              </a:solidFill>
              <a:round/>
              <a:headEnd/>
              <a:tailEnd type="triangle" w="med" len="med"/>
            </a:ln>
            <a:effectLst/>
          </p:spPr>
          <p:txBody>
            <a:bodyPr/>
            <a:lstStyle/>
            <a:p>
              <a:endParaRPr lang="en-US"/>
            </a:p>
          </p:txBody>
        </p:sp>
        <p:sp>
          <p:nvSpPr>
            <p:cNvPr id="307921" name="Rectangle 721"/>
            <p:cNvSpPr>
              <a:spLocks noChangeAspect="1" noChangeArrowheads="1"/>
            </p:cNvSpPr>
            <p:nvPr/>
          </p:nvSpPr>
          <p:spPr bwMode="auto">
            <a:xfrm>
              <a:off x="913" y="1681"/>
              <a:ext cx="627" cy="289"/>
            </a:xfrm>
            <a:prstGeom prst="rect">
              <a:avLst/>
            </a:prstGeom>
            <a:solidFill>
              <a:srgbClr val="FF66FF">
                <a:alpha val="70000"/>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66FF"/>
              </a:extrusionClr>
            </a:sp3d>
          </p:spPr>
          <p:txBody>
            <a:bodyPr wrap="none" anchor="ctr">
              <a:flatTx/>
            </a:bodyPr>
            <a:lstStyle/>
            <a:p>
              <a:endParaRPr lang="en-US"/>
            </a:p>
          </p:txBody>
        </p:sp>
        <p:sp>
          <p:nvSpPr>
            <p:cNvPr id="307922" name="Text Box 722"/>
            <p:cNvSpPr txBox="1">
              <a:spLocks noChangeAspect="1" noChangeArrowheads="1"/>
            </p:cNvSpPr>
            <p:nvPr/>
          </p:nvSpPr>
          <p:spPr bwMode="auto">
            <a:xfrm>
              <a:off x="913" y="1723"/>
              <a:ext cx="607" cy="144"/>
            </a:xfrm>
            <a:prstGeom prst="rect">
              <a:avLst/>
            </a:prstGeom>
            <a:solidFill>
              <a:schemeClr val="bg1"/>
            </a:solidFill>
            <a:ln w="9525">
              <a:noFill/>
              <a:miter lim="800000"/>
              <a:headEnd/>
              <a:tailEnd/>
            </a:ln>
            <a:effectLst/>
          </p:spPr>
          <p:txBody>
            <a:bodyPr wrap="none" lIns="0" tIns="45710" rIns="0" bIns="45710">
              <a:spAutoFit/>
            </a:bodyPr>
            <a:lstStyle/>
            <a:p>
              <a:r>
                <a:rPr lang="fr-FR" sz="900" b="1">
                  <a:latin typeface="Comic Sans MS" pitchFamily="66" charset="0"/>
                </a:rPr>
                <a:t>SLOW CONTROL</a:t>
              </a:r>
            </a:p>
          </p:txBody>
        </p:sp>
        <p:sp>
          <p:nvSpPr>
            <p:cNvPr id="307923" name="Rectangle 723"/>
            <p:cNvSpPr>
              <a:spLocks noChangeAspect="1" noChangeArrowheads="1"/>
            </p:cNvSpPr>
            <p:nvPr/>
          </p:nvSpPr>
          <p:spPr bwMode="auto">
            <a:xfrm>
              <a:off x="913" y="2083"/>
              <a:ext cx="659" cy="192"/>
            </a:xfrm>
            <a:prstGeom prst="rect">
              <a:avLst/>
            </a:prstGeom>
            <a:solidFill>
              <a:srgbClr val="00CC99">
                <a:alpha val="60001"/>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00CC99"/>
              </a:extrusionClr>
            </a:sp3d>
          </p:spPr>
          <p:txBody>
            <a:bodyPr wrap="none" anchor="ctr">
              <a:flatTx/>
            </a:bodyPr>
            <a:lstStyle/>
            <a:p>
              <a:endParaRPr lang="en-US"/>
            </a:p>
          </p:txBody>
        </p:sp>
        <p:sp>
          <p:nvSpPr>
            <p:cNvPr id="307924" name="Text Box 724"/>
            <p:cNvSpPr txBox="1">
              <a:spLocks noChangeAspect="1" noChangeArrowheads="1"/>
            </p:cNvSpPr>
            <p:nvPr/>
          </p:nvSpPr>
          <p:spPr bwMode="auto">
            <a:xfrm>
              <a:off x="958" y="2109"/>
              <a:ext cx="515" cy="135"/>
            </a:xfrm>
            <a:prstGeom prst="rect">
              <a:avLst/>
            </a:prstGeom>
            <a:solidFill>
              <a:schemeClr val="bg1"/>
            </a:solidFill>
            <a:ln w="9525">
              <a:noFill/>
              <a:miter lim="800000"/>
              <a:headEnd/>
              <a:tailEnd/>
            </a:ln>
            <a:effectLst/>
          </p:spPr>
          <p:txBody>
            <a:bodyPr wrap="none" lIns="0" tIns="45710" rIns="0" bIns="45710">
              <a:spAutoFit/>
            </a:bodyPr>
            <a:lstStyle/>
            <a:p>
              <a:r>
                <a:rPr lang="fr-FR" sz="800" b="1">
                  <a:latin typeface="Comic Sans MS" pitchFamily="66" charset="0"/>
                </a:rPr>
                <a:t>Serial Interface</a:t>
              </a:r>
            </a:p>
          </p:txBody>
        </p:sp>
        <p:sp>
          <p:nvSpPr>
            <p:cNvPr id="307925" name="Line 725"/>
            <p:cNvSpPr>
              <a:spLocks noChangeAspect="1" noChangeShapeType="1"/>
            </p:cNvSpPr>
            <p:nvPr/>
          </p:nvSpPr>
          <p:spPr bwMode="auto">
            <a:xfrm>
              <a:off x="1234" y="1970"/>
              <a:ext cx="0" cy="113"/>
            </a:xfrm>
            <a:prstGeom prst="line">
              <a:avLst/>
            </a:prstGeom>
            <a:noFill/>
            <a:ln w="38100" cmpd="dbl">
              <a:solidFill>
                <a:schemeClr val="tx1"/>
              </a:solidFill>
              <a:round/>
              <a:headEnd type="triangle" w="sm" len="sm"/>
              <a:tailEnd type="triangle" w="sm" len="sm"/>
            </a:ln>
            <a:effectLst/>
          </p:spPr>
          <p:txBody>
            <a:bodyPr/>
            <a:lstStyle/>
            <a:p>
              <a:endParaRPr lang="en-US"/>
            </a:p>
          </p:txBody>
        </p:sp>
        <p:sp>
          <p:nvSpPr>
            <p:cNvPr id="307926" name="Text Box 726"/>
            <p:cNvSpPr txBox="1">
              <a:spLocks noChangeAspect="1" noChangeArrowheads="1"/>
            </p:cNvSpPr>
            <p:nvPr/>
          </p:nvSpPr>
          <p:spPr bwMode="auto">
            <a:xfrm>
              <a:off x="2161" y="1886"/>
              <a:ext cx="214" cy="77"/>
            </a:xfrm>
            <a:prstGeom prst="rect">
              <a:avLst/>
            </a:prstGeom>
            <a:solidFill>
              <a:schemeClr val="bg1"/>
            </a:solidFill>
            <a:ln w="9525">
              <a:noFill/>
              <a:miter lim="800000"/>
              <a:headEnd/>
              <a:tailEnd/>
            </a:ln>
            <a:effectLst/>
          </p:spPr>
          <p:txBody>
            <a:bodyPr lIns="0" tIns="0" rIns="0" bIns="0">
              <a:spAutoFit/>
            </a:bodyPr>
            <a:lstStyle/>
            <a:p>
              <a:pPr algn="ctr"/>
              <a:r>
                <a:rPr lang="fr-FR" sz="800" b="1" i="1">
                  <a:solidFill>
                    <a:srgbClr val="FF3300"/>
                  </a:solidFill>
                  <a:latin typeface="Comic Sans MS" pitchFamily="66" charset="0"/>
                </a:rPr>
                <a:t>W / R</a:t>
              </a:r>
            </a:p>
          </p:txBody>
        </p:sp>
        <p:sp>
          <p:nvSpPr>
            <p:cNvPr id="307927" name="Rectangle 727"/>
            <p:cNvSpPr>
              <a:spLocks noChangeAspect="1" noChangeArrowheads="1"/>
            </p:cNvSpPr>
            <p:nvPr/>
          </p:nvSpPr>
          <p:spPr bwMode="auto">
            <a:xfrm>
              <a:off x="2179" y="2083"/>
              <a:ext cx="253" cy="192"/>
            </a:xfrm>
            <a:prstGeom prst="rect">
              <a:avLst/>
            </a:prstGeom>
            <a:solidFill>
              <a:srgbClr val="00CC99">
                <a:alpha val="60001"/>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00CC99"/>
              </a:extrusionClr>
            </a:sp3d>
          </p:spPr>
          <p:txBody>
            <a:bodyPr wrap="none" anchor="ctr">
              <a:flatTx/>
            </a:bodyPr>
            <a:lstStyle/>
            <a:p>
              <a:endParaRPr lang="en-US"/>
            </a:p>
          </p:txBody>
        </p:sp>
        <p:sp>
          <p:nvSpPr>
            <p:cNvPr id="307928" name="Text Box 728"/>
            <p:cNvSpPr txBox="1">
              <a:spLocks noChangeAspect="1" noChangeArrowheads="1"/>
            </p:cNvSpPr>
            <p:nvPr/>
          </p:nvSpPr>
          <p:spPr bwMode="auto">
            <a:xfrm>
              <a:off x="2205" y="2109"/>
              <a:ext cx="205" cy="154"/>
            </a:xfrm>
            <a:prstGeom prst="rect">
              <a:avLst/>
            </a:prstGeom>
            <a:solidFill>
              <a:schemeClr val="bg1"/>
            </a:solidFill>
            <a:ln w="9525">
              <a:noFill/>
              <a:miter lim="800000"/>
              <a:headEnd/>
              <a:tailEnd/>
            </a:ln>
            <a:effectLst/>
          </p:spPr>
          <p:txBody>
            <a:bodyPr wrap="none" lIns="0" tIns="45710" rIns="0" bIns="45710">
              <a:spAutoFit/>
            </a:bodyPr>
            <a:lstStyle/>
            <a:p>
              <a:r>
                <a:rPr lang="fr-FR" sz="1000" b="1">
                  <a:latin typeface="Comic Sans MS" pitchFamily="66" charset="0"/>
                </a:rPr>
                <a:t>Mode</a:t>
              </a:r>
            </a:p>
          </p:txBody>
        </p:sp>
        <p:sp>
          <p:nvSpPr>
            <p:cNvPr id="307929" name="Line 729"/>
            <p:cNvSpPr>
              <a:spLocks noChangeAspect="1" noChangeShapeType="1"/>
            </p:cNvSpPr>
            <p:nvPr/>
          </p:nvSpPr>
          <p:spPr bwMode="auto">
            <a:xfrm>
              <a:off x="2263" y="1954"/>
              <a:ext cx="0" cy="113"/>
            </a:xfrm>
            <a:prstGeom prst="line">
              <a:avLst/>
            </a:prstGeom>
            <a:noFill/>
            <a:ln w="38100" cmpd="dbl">
              <a:solidFill>
                <a:schemeClr val="tx1"/>
              </a:solidFill>
              <a:round/>
              <a:headEnd type="triangle" w="sm" len="sm"/>
              <a:tailEnd type="none" w="sm" len="sm"/>
            </a:ln>
            <a:effectLst/>
          </p:spPr>
          <p:txBody>
            <a:bodyPr/>
            <a:lstStyle/>
            <a:p>
              <a:endParaRPr lang="en-US"/>
            </a:p>
          </p:txBody>
        </p:sp>
        <p:sp>
          <p:nvSpPr>
            <p:cNvPr id="307930" name="Text Box 730"/>
            <p:cNvSpPr txBox="1">
              <a:spLocks noChangeAspect="1" noChangeArrowheads="1"/>
            </p:cNvSpPr>
            <p:nvPr/>
          </p:nvSpPr>
          <p:spPr bwMode="auto">
            <a:xfrm>
              <a:off x="2563" y="1886"/>
              <a:ext cx="118" cy="77"/>
            </a:xfrm>
            <a:prstGeom prst="rect">
              <a:avLst/>
            </a:prstGeom>
            <a:solidFill>
              <a:schemeClr val="bg1"/>
            </a:solidFill>
            <a:ln w="9525">
              <a:noFill/>
              <a:miter lim="800000"/>
              <a:headEnd/>
              <a:tailEnd/>
            </a:ln>
            <a:effectLst/>
          </p:spPr>
          <p:txBody>
            <a:bodyPr lIns="0" tIns="0" rIns="0" bIns="0">
              <a:spAutoFit/>
            </a:bodyPr>
            <a:lstStyle/>
            <a:p>
              <a:pPr algn="ctr"/>
              <a:r>
                <a:rPr lang="fr-FR" sz="800" b="1" i="1">
                  <a:solidFill>
                    <a:srgbClr val="FF3300"/>
                  </a:solidFill>
                  <a:latin typeface="Comic Sans MS" pitchFamily="66" charset="0"/>
                </a:rPr>
                <a:t>CK</a:t>
              </a:r>
            </a:p>
          </p:txBody>
        </p:sp>
        <p:sp>
          <p:nvSpPr>
            <p:cNvPr id="307931" name="Rectangle 731"/>
            <p:cNvSpPr>
              <a:spLocks noChangeAspect="1" noChangeArrowheads="1"/>
            </p:cNvSpPr>
            <p:nvPr/>
          </p:nvSpPr>
          <p:spPr bwMode="auto">
            <a:xfrm>
              <a:off x="2574" y="2083"/>
              <a:ext cx="150" cy="192"/>
            </a:xfrm>
            <a:prstGeom prst="rect">
              <a:avLst/>
            </a:prstGeom>
            <a:solidFill>
              <a:srgbClr val="00CC99">
                <a:alpha val="60001"/>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00CC99"/>
              </a:extrusionClr>
            </a:sp3d>
          </p:spPr>
          <p:txBody>
            <a:bodyPr wrap="none" anchor="ctr">
              <a:flatTx/>
            </a:bodyPr>
            <a:lstStyle/>
            <a:p>
              <a:endParaRPr lang="en-US"/>
            </a:p>
          </p:txBody>
        </p:sp>
        <p:sp>
          <p:nvSpPr>
            <p:cNvPr id="307932" name="Text Box 732"/>
            <p:cNvSpPr txBox="1">
              <a:spLocks noChangeAspect="1" noChangeArrowheads="1"/>
            </p:cNvSpPr>
            <p:nvPr/>
          </p:nvSpPr>
          <p:spPr bwMode="auto">
            <a:xfrm>
              <a:off x="2591" y="2109"/>
              <a:ext cx="98" cy="154"/>
            </a:xfrm>
            <a:prstGeom prst="rect">
              <a:avLst/>
            </a:prstGeom>
            <a:solidFill>
              <a:schemeClr val="bg1"/>
            </a:solidFill>
            <a:ln w="9525">
              <a:noFill/>
              <a:miter lim="800000"/>
              <a:headEnd/>
              <a:tailEnd/>
            </a:ln>
            <a:effectLst/>
          </p:spPr>
          <p:txBody>
            <a:bodyPr lIns="0" tIns="45710" rIns="0" bIns="45710">
              <a:spAutoFit/>
            </a:bodyPr>
            <a:lstStyle/>
            <a:p>
              <a:r>
                <a:rPr lang="fr-FR" sz="1000" b="1">
                  <a:latin typeface="Comic Sans MS" pitchFamily="66" charset="0"/>
                </a:rPr>
                <a:t>CK</a:t>
              </a:r>
            </a:p>
          </p:txBody>
        </p:sp>
        <p:sp>
          <p:nvSpPr>
            <p:cNvPr id="307933" name="Line 733"/>
            <p:cNvSpPr>
              <a:spLocks noChangeAspect="1" noChangeShapeType="1"/>
            </p:cNvSpPr>
            <p:nvPr/>
          </p:nvSpPr>
          <p:spPr bwMode="auto">
            <a:xfrm>
              <a:off x="2615" y="1954"/>
              <a:ext cx="0" cy="113"/>
            </a:xfrm>
            <a:prstGeom prst="line">
              <a:avLst/>
            </a:prstGeom>
            <a:noFill/>
            <a:ln w="38100" cmpd="dbl">
              <a:solidFill>
                <a:schemeClr val="tx1"/>
              </a:solidFill>
              <a:round/>
              <a:headEnd type="triangle" w="sm" len="sm"/>
              <a:tailEnd type="none" w="sm" len="sm"/>
            </a:ln>
            <a:effectLst/>
          </p:spPr>
          <p:txBody>
            <a:bodyPr/>
            <a:lstStyle/>
            <a:p>
              <a:endParaRPr lang="en-US"/>
            </a:p>
          </p:txBody>
        </p:sp>
        <p:sp>
          <p:nvSpPr>
            <p:cNvPr id="307934" name="Text Box 734"/>
            <p:cNvSpPr txBox="1">
              <a:spLocks noChangeAspect="1" noChangeArrowheads="1"/>
            </p:cNvSpPr>
            <p:nvPr/>
          </p:nvSpPr>
          <p:spPr bwMode="auto">
            <a:xfrm>
              <a:off x="3828" y="1181"/>
              <a:ext cx="166" cy="154"/>
            </a:xfrm>
            <a:prstGeom prst="rect">
              <a:avLst/>
            </a:prstGeom>
            <a:solidFill>
              <a:schemeClr val="bg1"/>
            </a:solidFill>
            <a:ln w="9525">
              <a:noFill/>
              <a:miter lim="800000"/>
              <a:headEnd/>
              <a:tailEnd/>
            </a:ln>
            <a:effectLst/>
          </p:spPr>
          <p:txBody>
            <a:bodyPr wrap="none" lIns="0" tIns="45710" rIns="0" bIns="45710">
              <a:spAutoFit/>
            </a:bodyPr>
            <a:lstStyle/>
            <a:p>
              <a:pPr algn="ctr"/>
              <a:r>
                <a:rPr lang="fr-FR" sz="1000" b="1">
                  <a:latin typeface="Comic Sans MS" pitchFamily="66" charset="0"/>
                </a:rPr>
                <a:t>ADC</a:t>
              </a:r>
            </a:p>
          </p:txBody>
        </p:sp>
        <p:sp>
          <p:nvSpPr>
            <p:cNvPr id="307935" name="Rectangle 735"/>
            <p:cNvSpPr>
              <a:spLocks noChangeAspect="1" noChangeArrowheads="1"/>
            </p:cNvSpPr>
            <p:nvPr/>
          </p:nvSpPr>
          <p:spPr bwMode="auto">
            <a:xfrm>
              <a:off x="527" y="1681"/>
              <a:ext cx="224" cy="273"/>
            </a:xfrm>
            <a:prstGeom prst="rect">
              <a:avLst/>
            </a:prstGeom>
            <a:solidFill>
              <a:srgbClr val="FF9966">
                <a:alpha val="60001"/>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9966"/>
              </a:extrusionClr>
            </a:sp3d>
          </p:spPr>
          <p:txBody>
            <a:bodyPr wrap="none" anchor="ctr">
              <a:flatTx/>
            </a:bodyPr>
            <a:lstStyle/>
            <a:p>
              <a:endParaRPr lang="en-US"/>
            </a:p>
          </p:txBody>
        </p:sp>
        <p:sp>
          <p:nvSpPr>
            <p:cNvPr id="307936" name="Text Box 736"/>
            <p:cNvSpPr txBox="1">
              <a:spLocks noChangeAspect="1" noChangeArrowheads="1"/>
            </p:cNvSpPr>
            <p:nvPr/>
          </p:nvSpPr>
          <p:spPr bwMode="auto">
            <a:xfrm>
              <a:off x="527" y="1746"/>
              <a:ext cx="217" cy="154"/>
            </a:xfrm>
            <a:prstGeom prst="rect">
              <a:avLst/>
            </a:prstGeom>
            <a:solidFill>
              <a:schemeClr val="bg1"/>
            </a:solidFill>
            <a:ln w="9525">
              <a:noFill/>
              <a:miter lim="800000"/>
              <a:headEnd/>
              <a:tailEnd/>
            </a:ln>
            <a:effectLst/>
          </p:spPr>
          <p:txBody>
            <a:bodyPr wrap="none" lIns="0" tIns="45710" rIns="0" bIns="45710">
              <a:spAutoFit/>
            </a:bodyPr>
            <a:lstStyle/>
            <a:p>
              <a:r>
                <a:rPr lang="fr-FR" sz="1000" b="1">
                  <a:latin typeface="Comic Sans MS" pitchFamily="66" charset="0"/>
                </a:rPr>
                <a:t>TEST</a:t>
              </a:r>
            </a:p>
          </p:txBody>
        </p:sp>
        <p:grpSp>
          <p:nvGrpSpPr>
            <p:cNvPr id="25" name="Group 737"/>
            <p:cNvGrpSpPr>
              <a:grpSpLocks/>
            </p:cNvGrpSpPr>
            <p:nvPr/>
          </p:nvGrpSpPr>
          <p:grpSpPr bwMode="auto">
            <a:xfrm>
              <a:off x="513" y="1954"/>
              <a:ext cx="283" cy="321"/>
              <a:chOff x="513" y="1954"/>
              <a:chExt cx="283" cy="321"/>
            </a:xfrm>
          </p:grpSpPr>
          <p:sp>
            <p:nvSpPr>
              <p:cNvPr id="307938" name="Rectangle 738"/>
              <p:cNvSpPr>
                <a:spLocks noChangeAspect="1" noChangeArrowheads="1"/>
              </p:cNvSpPr>
              <p:nvPr/>
            </p:nvSpPr>
            <p:spPr bwMode="auto">
              <a:xfrm>
                <a:off x="513" y="2083"/>
                <a:ext cx="283" cy="192"/>
              </a:xfrm>
              <a:prstGeom prst="rect">
                <a:avLst/>
              </a:prstGeom>
              <a:solidFill>
                <a:srgbClr val="00CC99">
                  <a:alpha val="60001"/>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00CC99"/>
                </a:extrusionClr>
              </a:sp3d>
            </p:spPr>
            <p:txBody>
              <a:bodyPr wrap="none" anchor="ctr">
                <a:flatTx/>
              </a:bodyPr>
              <a:lstStyle/>
              <a:p>
                <a:endParaRPr lang="en-US"/>
              </a:p>
            </p:txBody>
          </p:sp>
          <p:sp>
            <p:nvSpPr>
              <p:cNvPr id="307939" name="Text Box 739"/>
              <p:cNvSpPr txBox="1">
                <a:spLocks noChangeAspect="1" noChangeArrowheads="1"/>
              </p:cNvSpPr>
              <p:nvPr/>
            </p:nvSpPr>
            <p:spPr bwMode="auto">
              <a:xfrm>
                <a:off x="522" y="2083"/>
                <a:ext cx="239" cy="135"/>
              </a:xfrm>
              <a:prstGeom prst="rect">
                <a:avLst/>
              </a:prstGeom>
              <a:solidFill>
                <a:schemeClr val="bg1"/>
              </a:solidFill>
              <a:ln w="9525">
                <a:noFill/>
                <a:miter lim="800000"/>
                <a:headEnd/>
                <a:tailEnd/>
              </a:ln>
              <a:effectLst/>
            </p:spPr>
            <p:txBody>
              <a:bodyPr wrap="none" lIns="0" tIns="45710" rIns="0" bIns="45710">
                <a:spAutoFit/>
              </a:bodyPr>
              <a:lstStyle/>
              <a:p>
                <a:r>
                  <a:rPr lang="fr-FR" sz="800" b="1">
                    <a:latin typeface="Comic Sans MS" pitchFamily="66" charset="0"/>
                  </a:rPr>
                  <a:t>In Test</a:t>
                </a:r>
              </a:p>
            </p:txBody>
          </p:sp>
          <p:sp>
            <p:nvSpPr>
              <p:cNvPr id="307940" name="Line 740"/>
              <p:cNvSpPr>
                <a:spLocks noChangeAspect="1" noChangeShapeType="1"/>
              </p:cNvSpPr>
              <p:nvPr/>
            </p:nvSpPr>
            <p:spPr bwMode="auto">
              <a:xfrm>
                <a:off x="643" y="1954"/>
                <a:ext cx="0" cy="112"/>
              </a:xfrm>
              <a:prstGeom prst="line">
                <a:avLst/>
              </a:prstGeom>
              <a:noFill/>
              <a:ln w="38100" cmpd="dbl">
                <a:solidFill>
                  <a:schemeClr val="tx1"/>
                </a:solidFill>
                <a:round/>
                <a:headEnd type="triangle" w="sm" len="sm"/>
                <a:tailEnd type="none" w="sm" len="sm"/>
              </a:ln>
              <a:effectLst/>
            </p:spPr>
            <p:txBody>
              <a:bodyPr/>
              <a:lstStyle/>
              <a:p>
                <a:endParaRPr lang="en-US"/>
              </a:p>
            </p:txBody>
          </p:sp>
        </p:grpSp>
        <p:sp>
          <p:nvSpPr>
            <p:cNvPr id="307941" name="Line 741"/>
            <p:cNvSpPr>
              <a:spLocks noChangeAspect="1" noChangeShapeType="1"/>
            </p:cNvSpPr>
            <p:nvPr/>
          </p:nvSpPr>
          <p:spPr bwMode="auto">
            <a:xfrm flipH="1" flipV="1">
              <a:off x="1096" y="994"/>
              <a:ext cx="0" cy="129"/>
            </a:xfrm>
            <a:prstGeom prst="line">
              <a:avLst/>
            </a:prstGeom>
            <a:noFill/>
            <a:ln w="38100" cmpd="dbl">
              <a:solidFill>
                <a:srgbClr val="FF66FF"/>
              </a:solidFill>
              <a:round/>
              <a:headEnd/>
              <a:tailEnd type="triangle" w="med" len="med"/>
            </a:ln>
            <a:effectLst/>
          </p:spPr>
          <p:txBody>
            <a:bodyPr/>
            <a:lstStyle/>
            <a:p>
              <a:endParaRPr lang="en-US"/>
            </a:p>
          </p:txBody>
        </p:sp>
        <p:sp>
          <p:nvSpPr>
            <p:cNvPr id="307942" name="Line 742"/>
            <p:cNvSpPr>
              <a:spLocks noChangeAspect="1" noChangeShapeType="1"/>
            </p:cNvSpPr>
            <p:nvPr/>
          </p:nvSpPr>
          <p:spPr bwMode="auto">
            <a:xfrm flipH="1" flipV="1">
              <a:off x="1093" y="1348"/>
              <a:ext cx="3" cy="276"/>
            </a:xfrm>
            <a:prstGeom prst="line">
              <a:avLst/>
            </a:prstGeom>
            <a:noFill/>
            <a:ln w="38100" cmpd="dbl">
              <a:solidFill>
                <a:srgbClr val="FF66FF"/>
              </a:solidFill>
              <a:round/>
              <a:headEnd/>
              <a:tailEnd/>
            </a:ln>
            <a:effectLst/>
          </p:spPr>
          <p:txBody>
            <a:bodyPr/>
            <a:lstStyle/>
            <a:p>
              <a:endParaRPr lang="en-US"/>
            </a:p>
          </p:txBody>
        </p:sp>
        <p:sp>
          <p:nvSpPr>
            <p:cNvPr id="307943" name="Text Box 743"/>
            <p:cNvSpPr txBox="1">
              <a:spLocks noChangeAspect="1" noChangeArrowheads="1"/>
            </p:cNvSpPr>
            <p:nvPr/>
          </p:nvSpPr>
          <p:spPr bwMode="auto">
            <a:xfrm>
              <a:off x="762" y="809"/>
              <a:ext cx="668" cy="102"/>
            </a:xfrm>
            <a:prstGeom prst="rect">
              <a:avLst/>
            </a:prstGeom>
            <a:solidFill>
              <a:schemeClr val="bg1"/>
            </a:solidFill>
            <a:ln w="9525">
              <a:solidFill>
                <a:srgbClr val="CCFF33"/>
              </a:solidFill>
              <a:miter lim="800000"/>
              <a:headEnd/>
              <a:tailEnd/>
            </a:ln>
            <a:effectLst/>
          </p:spPr>
          <p:txBody>
            <a:bodyPr wrap="none" lIns="0" tIns="0" rIns="0" bIns="0">
              <a:spAutoFit/>
            </a:bodyPr>
            <a:lstStyle/>
            <a:p>
              <a:pPr algn="ctr"/>
              <a:r>
                <a:rPr lang="fr-FR" sz="1000" b="1">
                  <a:latin typeface="Comic Sans MS" pitchFamily="66" charset="0"/>
                </a:rPr>
                <a:t>120fC&lt;</a:t>
              </a:r>
              <a:r>
                <a:rPr lang="fr-FR" sz="1000" b="1">
                  <a:solidFill>
                    <a:srgbClr val="FF0000"/>
                  </a:solidFill>
                  <a:latin typeface="Comic Sans MS" pitchFamily="66" charset="0"/>
                </a:rPr>
                <a:t>Cf</a:t>
              </a:r>
              <a:r>
                <a:rPr lang="fr-FR" sz="1000" b="1">
                  <a:latin typeface="Comic Sans MS" pitchFamily="66" charset="0"/>
                </a:rPr>
                <a:t>&lt;600fC</a:t>
              </a:r>
            </a:p>
          </p:txBody>
        </p:sp>
        <p:sp>
          <p:nvSpPr>
            <p:cNvPr id="307944" name="Line 744"/>
            <p:cNvSpPr>
              <a:spLocks noChangeAspect="1" noChangeShapeType="1"/>
            </p:cNvSpPr>
            <p:nvPr/>
          </p:nvSpPr>
          <p:spPr bwMode="auto">
            <a:xfrm rot="5400000" flipH="1" flipV="1">
              <a:off x="2820" y="1274"/>
              <a:ext cx="0" cy="611"/>
            </a:xfrm>
            <a:prstGeom prst="line">
              <a:avLst/>
            </a:prstGeom>
            <a:noFill/>
            <a:ln w="38100" cmpd="dbl">
              <a:solidFill>
                <a:srgbClr val="99FF33"/>
              </a:solidFill>
              <a:round/>
              <a:headEnd/>
              <a:tailEnd/>
            </a:ln>
            <a:effectLst/>
          </p:spPr>
          <p:txBody>
            <a:bodyPr/>
            <a:lstStyle/>
            <a:p>
              <a:endParaRPr lang="en-US"/>
            </a:p>
          </p:txBody>
        </p:sp>
        <p:sp>
          <p:nvSpPr>
            <p:cNvPr id="307945" name="Rectangle 745"/>
            <p:cNvSpPr>
              <a:spLocks noChangeAspect="1" noChangeArrowheads="1"/>
            </p:cNvSpPr>
            <p:nvPr/>
          </p:nvSpPr>
          <p:spPr bwMode="auto">
            <a:xfrm>
              <a:off x="1116" y="173"/>
              <a:ext cx="466" cy="192"/>
            </a:xfrm>
            <a:prstGeom prst="rect">
              <a:avLst/>
            </a:prstGeom>
            <a:solidFill>
              <a:srgbClr val="FF7C80">
                <a:alpha val="60001"/>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7C80"/>
              </a:extrusionClr>
            </a:sp3d>
          </p:spPr>
          <p:txBody>
            <a:bodyPr wrap="none" anchor="ctr">
              <a:flatTx/>
            </a:bodyPr>
            <a:lstStyle/>
            <a:p>
              <a:endParaRPr lang="en-US"/>
            </a:p>
          </p:txBody>
        </p:sp>
        <p:sp>
          <p:nvSpPr>
            <p:cNvPr id="307946" name="Text Box 746"/>
            <p:cNvSpPr txBox="1">
              <a:spLocks noChangeAspect="1" noChangeArrowheads="1"/>
            </p:cNvSpPr>
            <p:nvPr/>
          </p:nvSpPr>
          <p:spPr bwMode="auto">
            <a:xfrm>
              <a:off x="1139" y="204"/>
              <a:ext cx="405" cy="135"/>
            </a:xfrm>
            <a:prstGeom prst="rect">
              <a:avLst/>
            </a:prstGeom>
            <a:solidFill>
              <a:schemeClr val="bg1"/>
            </a:solidFill>
            <a:ln w="9525">
              <a:noFill/>
              <a:miter lim="800000"/>
              <a:headEnd/>
              <a:tailEnd/>
            </a:ln>
            <a:effectLst/>
          </p:spPr>
          <p:txBody>
            <a:bodyPr wrap="none" lIns="0" tIns="45710" rIns="0" bIns="45710">
              <a:spAutoFit/>
            </a:bodyPr>
            <a:lstStyle/>
            <a:p>
              <a:r>
                <a:rPr lang="en-US" sz="800" b="1">
                  <a:latin typeface="Comic Sans MS" pitchFamily="66" charset="0"/>
                </a:rPr>
                <a:t>Power Supply</a:t>
              </a:r>
            </a:p>
          </p:txBody>
        </p:sp>
        <p:sp>
          <p:nvSpPr>
            <p:cNvPr id="307947" name="Rectangle 747"/>
            <p:cNvSpPr>
              <a:spLocks noChangeAspect="1" noChangeArrowheads="1"/>
            </p:cNvSpPr>
            <p:nvPr/>
          </p:nvSpPr>
          <p:spPr bwMode="auto">
            <a:xfrm>
              <a:off x="1729" y="173"/>
              <a:ext cx="635" cy="192"/>
            </a:xfrm>
            <a:prstGeom prst="rect">
              <a:avLst/>
            </a:prstGeom>
            <a:solidFill>
              <a:srgbClr val="FF7C80">
                <a:alpha val="60001"/>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7C80"/>
              </a:extrusionClr>
            </a:sp3d>
          </p:spPr>
          <p:txBody>
            <a:bodyPr wrap="none" anchor="ctr">
              <a:flatTx/>
            </a:bodyPr>
            <a:lstStyle/>
            <a:p>
              <a:endParaRPr lang="en-US"/>
            </a:p>
          </p:txBody>
        </p:sp>
        <p:sp>
          <p:nvSpPr>
            <p:cNvPr id="307948" name="Text Box 748"/>
            <p:cNvSpPr txBox="1">
              <a:spLocks noChangeAspect="1" noChangeArrowheads="1"/>
            </p:cNvSpPr>
            <p:nvPr/>
          </p:nvSpPr>
          <p:spPr bwMode="auto">
            <a:xfrm>
              <a:off x="1774" y="204"/>
              <a:ext cx="575" cy="135"/>
            </a:xfrm>
            <a:prstGeom prst="rect">
              <a:avLst/>
            </a:prstGeom>
            <a:solidFill>
              <a:schemeClr val="bg1"/>
            </a:solidFill>
            <a:ln w="9525">
              <a:noFill/>
              <a:miter lim="800000"/>
              <a:headEnd/>
              <a:tailEnd/>
            </a:ln>
            <a:effectLst/>
          </p:spPr>
          <p:txBody>
            <a:bodyPr wrap="none" lIns="0" tIns="45710" rIns="0" bIns="45710">
              <a:spAutoFit/>
            </a:bodyPr>
            <a:lstStyle/>
            <a:p>
              <a:r>
                <a:rPr lang="en-US" sz="800" b="1">
                  <a:latin typeface="Comic Sans MS" pitchFamily="66" charset="0"/>
                </a:rPr>
                <a:t>Reference Voltage</a:t>
              </a:r>
            </a:p>
          </p:txBody>
        </p:sp>
        <p:sp>
          <p:nvSpPr>
            <p:cNvPr id="307949" name="Rectangle 749"/>
            <p:cNvSpPr>
              <a:spLocks noChangeAspect="1" noChangeArrowheads="1"/>
            </p:cNvSpPr>
            <p:nvPr/>
          </p:nvSpPr>
          <p:spPr bwMode="auto">
            <a:xfrm>
              <a:off x="2508" y="173"/>
              <a:ext cx="605" cy="192"/>
            </a:xfrm>
            <a:prstGeom prst="rect">
              <a:avLst/>
            </a:prstGeom>
            <a:solidFill>
              <a:srgbClr val="FF7C80">
                <a:alpha val="60001"/>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7C80"/>
              </a:extrusionClr>
            </a:sp3d>
          </p:spPr>
          <p:txBody>
            <a:bodyPr wrap="none" anchor="ctr">
              <a:flatTx/>
            </a:bodyPr>
            <a:lstStyle/>
            <a:p>
              <a:endParaRPr lang="en-US"/>
            </a:p>
          </p:txBody>
        </p:sp>
        <p:sp>
          <p:nvSpPr>
            <p:cNvPr id="307950" name="Text Box 750"/>
            <p:cNvSpPr txBox="1">
              <a:spLocks noChangeAspect="1" noChangeArrowheads="1"/>
            </p:cNvSpPr>
            <p:nvPr/>
          </p:nvSpPr>
          <p:spPr bwMode="auto">
            <a:xfrm>
              <a:off x="2523" y="204"/>
              <a:ext cx="579" cy="135"/>
            </a:xfrm>
            <a:prstGeom prst="rect">
              <a:avLst/>
            </a:prstGeom>
            <a:solidFill>
              <a:schemeClr val="bg1"/>
            </a:solidFill>
            <a:ln w="9525">
              <a:noFill/>
              <a:miter lim="800000"/>
              <a:headEnd/>
              <a:tailEnd/>
            </a:ln>
            <a:effectLst/>
          </p:spPr>
          <p:txBody>
            <a:bodyPr wrap="none" lIns="0" tIns="45710" rIns="0" bIns="45710">
              <a:spAutoFit/>
            </a:bodyPr>
            <a:lstStyle/>
            <a:p>
              <a:r>
                <a:rPr lang="en-US" sz="800" b="1">
                  <a:latin typeface="Comic Sans MS" pitchFamily="66" charset="0"/>
                </a:rPr>
                <a:t>Reference Current</a:t>
              </a:r>
            </a:p>
          </p:txBody>
        </p:sp>
        <p:sp>
          <p:nvSpPr>
            <p:cNvPr id="307951" name="Line 751"/>
            <p:cNvSpPr>
              <a:spLocks noChangeAspect="1" noChangeShapeType="1"/>
            </p:cNvSpPr>
            <p:nvPr/>
          </p:nvSpPr>
          <p:spPr bwMode="auto">
            <a:xfrm>
              <a:off x="1332" y="365"/>
              <a:ext cx="0" cy="110"/>
            </a:xfrm>
            <a:prstGeom prst="line">
              <a:avLst/>
            </a:prstGeom>
            <a:noFill/>
            <a:ln w="38100" cmpd="dbl">
              <a:solidFill>
                <a:srgbClr val="FF7C80"/>
              </a:solidFill>
              <a:round/>
              <a:headEnd/>
              <a:tailEnd type="triangle" w="med" len="med"/>
            </a:ln>
            <a:effectLst/>
          </p:spPr>
          <p:txBody>
            <a:bodyPr/>
            <a:lstStyle/>
            <a:p>
              <a:endParaRPr lang="en-US"/>
            </a:p>
          </p:txBody>
        </p:sp>
        <p:sp>
          <p:nvSpPr>
            <p:cNvPr id="307952" name="Line 752"/>
            <p:cNvSpPr>
              <a:spLocks noChangeAspect="1" noChangeShapeType="1"/>
            </p:cNvSpPr>
            <p:nvPr/>
          </p:nvSpPr>
          <p:spPr bwMode="auto">
            <a:xfrm>
              <a:off x="2019" y="365"/>
              <a:ext cx="0" cy="110"/>
            </a:xfrm>
            <a:prstGeom prst="line">
              <a:avLst/>
            </a:prstGeom>
            <a:noFill/>
            <a:ln w="38100" cmpd="dbl">
              <a:solidFill>
                <a:srgbClr val="FF7C80"/>
              </a:solidFill>
              <a:round/>
              <a:headEnd/>
              <a:tailEnd type="triangle" w="med" len="med"/>
            </a:ln>
            <a:effectLst/>
          </p:spPr>
          <p:txBody>
            <a:bodyPr/>
            <a:lstStyle/>
            <a:p>
              <a:endParaRPr lang="en-US"/>
            </a:p>
          </p:txBody>
        </p:sp>
        <p:sp>
          <p:nvSpPr>
            <p:cNvPr id="307953" name="Line 753"/>
            <p:cNvSpPr>
              <a:spLocks noChangeAspect="1" noChangeShapeType="1"/>
            </p:cNvSpPr>
            <p:nvPr/>
          </p:nvSpPr>
          <p:spPr bwMode="auto">
            <a:xfrm>
              <a:off x="2772" y="365"/>
              <a:ext cx="0" cy="110"/>
            </a:xfrm>
            <a:prstGeom prst="line">
              <a:avLst/>
            </a:prstGeom>
            <a:noFill/>
            <a:ln w="38100" cmpd="dbl">
              <a:solidFill>
                <a:srgbClr val="FF7C80"/>
              </a:solidFill>
              <a:round/>
              <a:headEnd/>
              <a:tailEnd type="triangle" w="med" len="med"/>
            </a:ln>
            <a:effectLst/>
          </p:spPr>
          <p:txBody>
            <a:bodyPr/>
            <a:lstStyle/>
            <a:p>
              <a:endParaRPr lang="en-US"/>
            </a:p>
          </p:txBody>
        </p:sp>
        <p:sp>
          <p:nvSpPr>
            <p:cNvPr id="307954" name="Rectangle 754"/>
            <p:cNvSpPr>
              <a:spLocks noChangeAspect="1" noChangeArrowheads="1"/>
            </p:cNvSpPr>
            <p:nvPr/>
          </p:nvSpPr>
          <p:spPr bwMode="auto">
            <a:xfrm>
              <a:off x="2823" y="1681"/>
              <a:ext cx="663" cy="273"/>
            </a:xfrm>
            <a:prstGeom prst="rect">
              <a:avLst/>
            </a:prstGeom>
            <a:solidFill>
              <a:srgbClr val="FF9966">
                <a:alpha val="60001"/>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9966"/>
              </a:extrusionClr>
            </a:sp3d>
          </p:spPr>
          <p:txBody>
            <a:bodyPr wrap="none" anchor="ctr">
              <a:flatTx/>
            </a:bodyPr>
            <a:lstStyle/>
            <a:p>
              <a:endParaRPr lang="en-US"/>
            </a:p>
          </p:txBody>
        </p:sp>
        <p:sp>
          <p:nvSpPr>
            <p:cNvPr id="307955" name="Text Box 755"/>
            <p:cNvSpPr txBox="1">
              <a:spLocks noChangeAspect="1" noChangeArrowheads="1"/>
            </p:cNvSpPr>
            <p:nvPr/>
          </p:nvSpPr>
          <p:spPr bwMode="auto">
            <a:xfrm>
              <a:off x="2853" y="1744"/>
              <a:ext cx="550" cy="144"/>
            </a:xfrm>
            <a:prstGeom prst="rect">
              <a:avLst/>
            </a:prstGeom>
            <a:solidFill>
              <a:schemeClr val="bg1"/>
            </a:solidFill>
            <a:ln w="9525">
              <a:noFill/>
              <a:miter lim="800000"/>
              <a:headEnd/>
              <a:tailEnd/>
            </a:ln>
            <a:effectLst/>
          </p:spPr>
          <p:txBody>
            <a:bodyPr wrap="none" lIns="0" tIns="45710" rIns="0" bIns="45710">
              <a:spAutoFit/>
            </a:bodyPr>
            <a:lstStyle/>
            <a:p>
              <a:r>
                <a:rPr lang="fr-FR" sz="900" b="1">
                  <a:latin typeface="Comic Sans MS" pitchFamily="66" charset="0"/>
                </a:rPr>
                <a:t>Asic Spy Mode </a:t>
              </a:r>
            </a:p>
          </p:txBody>
        </p:sp>
        <p:sp>
          <p:nvSpPr>
            <p:cNvPr id="307956" name="Rectangle 756"/>
            <p:cNvSpPr>
              <a:spLocks noChangeAspect="1" noChangeArrowheads="1"/>
            </p:cNvSpPr>
            <p:nvPr/>
          </p:nvSpPr>
          <p:spPr bwMode="auto">
            <a:xfrm>
              <a:off x="2878" y="2083"/>
              <a:ext cx="802" cy="230"/>
            </a:xfrm>
            <a:prstGeom prst="rect">
              <a:avLst/>
            </a:prstGeom>
            <a:solidFill>
              <a:srgbClr val="00CC99">
                <a:alpha val="60001"/>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00CC99"/>
              </a:extrusionClr>
            </a:sp3d>
          </p:spPr>
          <p:txBody>
            <a:bodyPr wrap="none" anchor="ctr">
              <a:flatTx/>
            </a:bodyPr>
            <a:lstStyle/>
            <a:p>
              <a:endParaRPr lang="en-US"/>
            </a:p>
          </p:txBody>
        </p:sp>
        <p:sp>
          <p:nvSpPr>
            <p:cNvPr id="307957" name="Text Box 757"/>
            <p:cNvSpPr txBox="1">
              <a:spLocks noChangeAspect="1" noChangeArrowheads="1"/>
            </p:cNvSpPr>
            <p:nvPr/>
          </p:nvSpPr>
          <p:spPr bwMode="auto">
            <a:xfrm>
              <a:off x="2908" y="2109"/>
              <a:ext cx="714" cy="144"/>
            </a:xfrm>
            <a:prstGeom prst="rect">
              <a:avLst/>
            </a:prstGeom>
            <a:solidFill>
              <a:schemeClr val="bg1"/>
            </a:solidFill>
            <a:ln w="9525">
              <a:noFill/>
              <a:miter lim="800000"/>
              <a:headEnd/>
              <a:tailEnd/>
            </a:ln>
            <a:effectLst/>
          </p:spPr>
          <p:txBody>
            <a:bodyPr wrap="none" lIns="0" tIns="45710" rIns="0" bIns="45710">
              <a:spAutoFit/>
            </a:bodyPr>
            <a:lstStyle/>
            <a:p>
              <a:r>
                <a:rPr lang="fr-FR" sz="900" b="1">
                  <a:latin typeface="Comic Sans MS" pitchFamily="66" charset="0"/>
                </a:rPr>
                <a:t>CSA;CR;SCAin </a:t>
              </a:r>
              <a:r>
                <a:rPr lang="fr-FR" sz="800" b="1">
                  <a:latin typeface="Comic Sans MS" pitchFamily="66" charset="0"/>
                </a:rPr>
                <a:t>(N°1)</a:t>
              </a:r>
            </a:p>
          </p:txBody>
        </p:sp>
        <p:sp>
          <p:nvSpPr>
            <p:cNvPr id="307958" name="Line 758"/>
            <p:cNvSpPr>
              <a:spLocks noChangeAspect="1" noChangeShapeType="1"/>
            </p:cNvSpPr>
            <p:nvPr/>
          </p:nvSpPr>
          <p:spPr bwMode="auto">
            <a:xfrm>
              <a:off x="3158" y="1954"/>
              <a:ext cx="0" cy="112"/>
            </a:xfrm>
            <a:prstGeom prst="line">
              <a:avLst/>
            </a:prstGeom>
            <a:noFill/>
            <a:ln w="38100" cmpd="dbl">
              <a:solidFill>
                <a:srgbClr val="FF6600"/>
              </a:solidFill>
              <a:round/>
              <a:headEnd/>
              <a:tailEnd type="triangle" w="med" len="med"/>
            </a:ln>
            <a:effectLst/>
          </p:spPr>
          <p:txBody>
            <a:bodyPr/>
            <a:lstStyle/>
            <a:p>
              <a:endParaRPr lang="en-US"/>
            </a:p>
          </p:txBody>
        </p:sp>
        <p:sp>
          <p:nvSpPr>
            <p:cNvPr id="307959" name="Line 759"/>
            <p:cNvSpPr>
              <a:spLocks noChangeAspect="1" noChangeShapeType="1"/>
            </p:cNvSpPr>
            <p:nvPr/>
          </p:nvSpPr>
          <p:spPr bwMode="auto">
            <a:xfrm flipV="1">
              <a:off x="603" y="1499"/>
              <a:ext cx="0" cy="148"/>
            </a:xfrm>
            <a:prstGeom prst="line">
              <a:avLst/>
            </a:prstGeom>
            <a:noFill/>
            <a:ln w="38100" cmpd="dbl">
              <a:solidFill>
                <a:srgbClr val="FF9966"/>
              </a:solidFill>
              <a:round/>
              <a:headEnd/>
              <a:tailEnd type="triangle" w="med" len="med"/>
            </a:ln>
            <a:effectLst/>
          </p:spPr>
          <p:txBody>
            <a:bodyPr/>
            <a:lstStyle/>
            <a:p>
              <a:endParaRPr lang="en-US"/>
            </a:p>
          </p:txBody>
        </p:sp>
        <p:sp>
          <p:nvSpPr>
            <p:cNvPr id="307960" name="Line 760"/>
            <p:cNvSpPr>
              <a:spLocks noChangeAspect="1" noChangeShapeType="1"/>
            </p:cNvSpPr>
            <p:nvPr/>
          </p:nvSpPr>
          <p:spPr bwMode="auto">
            <a:xfrm rot="5400000" flipV="1">
              <a:off x="717" y="1391"/>
              <a:ext cx="0" cy="227"/>
            </a:xfrm>
            <a:prstGeom prst="line">
              <a:avLst/>
            </a:prstGeom>
            <a:noFill/>
            <a:ln w="38100" cmpd="dbl">
              <a:solidFill>
                <a:srgbClr val="FF9966"/>
              </a:solidFill>
              <a:round/>
              <a:headEnd/>
              <a:tailEnd/>
            </a:ln>
            <a:effectLst/>
          </p:spPr>
          <p:txBody>
            <a:bodyPr/>
            <a:lstStyle/>
            <a:p>
              <a:endParaRPr lang="en-US"/>
            </a:p>
          </p:txBody>
        </p:sp>
        <p:sp>
          <p:nvSpPr>
            <p:cNvPr id="307961" name="Line 761"/>
            <p:cNvSpPr>
              <a:spLocks noChangeAspect="1" noChangeShapeType="1"/>
            </p:cNvSpPr>
            <p:nvPr/>
          </p:nvSpPr>
          <p:spPr bwMode="auto">
            <a:xfrm flipV="1">
              <a:off x="1421" y="1479"/>
              <a:ext cx="0" cy="145"/>
            </a:xfrm>
            <a:prstGeom prst="line">
              <a:avLst/>
            </a:prstGeom>
            <a:noFill/>
            <a:ln w="38100" cmpd="dbl">
              <a:solidFill>
                <a:srgbClr val="FF66FF"/>
              </a:solidFill>
              <a:round/>
              <a:headEnd/>
              <a:tailEnd type="triangle" w="med" len="med"/>
            </a:ln>
            <a:effectLst/>
          </p:spPr>
          <p:txBody>
            <a:bodyPr/>
            <a:lstStyle/>
            <a:p>
              <a:endParaRPr lang="en-US"/>
            </a:p>
          </p:txBody>
        </p:sp>
        <p:sp>
          <p:nvSpPr>
            <p:cNvPr id="307962" name="Rectangle 762"/>
            <p:cNvSpPr>
              <a:spLocks noChangeAspect="1" noChangeArrowheads="1"/>
            </p:cNvSpPr>
            <p:nvPr/>
          </p:nvSpPr>
          <p:spPr bwMode="auto">
            <a:xfrm>
              <a:off x="1686" y="1689"/>
              <a:ext cx="274" cy="273"/>
            </a:xfrm>
            <a:prstGeom prst="rect">
              <a:avLst/>
            </a:prstGeom>
            <a:solidFill>
              <a:srgbClr val="FFFF00">
                <a:alpha val="60001"/>
              </a:srgbClr>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FFFF00"/>
              </a:extrusionClr>
            </a:sp3d>
          </p:spPr>
          <p:txBody>
            <a:bodyPr wrap="none" anchor="ctr">
              <a:flatTx/>
            </a:bodyPr>
            <a:lstStyle/>
            <a:p>
              <a:endParaRPr lang="en-US"/>
            </a:p>
          </p:txBody>
        </p:sp>
        <p:sp>
          <p:nvSpPr>
            <p:cNvPr id="307963" name="Text Box 763"/>
            <p:cNvSpPr txBox="1">
              <a:spLocks noChangeAspect="1" noChangeArrowheads="1"/>
            </p:cNvSpPr>
            <p:nvPr/>
          </p:nvSpPr>
          <p:spPr bwMode="auto">
            <a:xfrm>
              <a:off x="1726" y="1709"/>
              <a:ext cx="193" cy="231"/>
            </a:xfrm>
            <a:prstGeom prst="rect">
              <a:avLst/>
            </a:prstGeom>
            <a:solidFill>
              <a:schemeClr val="bg1"/>
            </a:solidFill>
            <a:ln w="9525">
              <a:noFill/>
              <a:miter lim="800000"/>
              <a:headEnd/>
              <a:tailEnd/>
            </a:ln>
            <a:effectLst/>
          </p:spPr>
          <p:txBody>
            <a:bodyPr lIns="0" tIns="0" rIns="0" bIns="0">
              <a:spAutoFit/>
            </a:bodyPr>
            <a:lstStyle/>
            <a:p>
              <a:pPr algn="ctr"/>
              <a:r>
                <a:rPr lang="fr-FR" sz="800" b="1">
                  <a:latin typeface="Comic Sans MS" pitchFamily="66" charset="0"/>
                </a:rPr>
                <a:t>Power</a:t>
              </a:r>
            </a:p>
            <a:p>
              <a:pPr algn="ctr"/>
              <a:r>
                <a:rPr lang="fr-FR" sz="800" b="1">
                  <a:latin typeface="Comic Sans MS" pitchFamily="66" charset="0"/>
                </a:rPr>
                <a:t>On </a:t>
              </a:r>
            </a:p>
            <a:p>
              <a:pPr algn="ctr"/>
              <a:r>
                <a:rPr lang="fr-FR" sz="800" b="1">
                  <a:latin typeface="Comic Sans MS" pitchFamily="66" charset="0"/>
                </a:rPr>
                <a:t>Reset</a:t>
              </a:r>
            </a:p>
          </p:txBody>
        </p:sp>
        <p:sp>
          <p:nvSpPr>
            <p:cNvPr id="307964" name="Line 764"/>
            <p:cNvSpPr>
              <a:spLocks noChangeAspect="1" noChangeShapeType="1"/>
            </p:cNvSpPr>
            <p:nvPr/>
          </p:nvSpPr>
          <p:spPr bwMode="auto">
            <a:xfrm flipH="1">
              <a:off x="1540" y="1782"/>
              <a:ext cx="91" cy="0"/>
            </a:xfrm>
            <a:prstGeom prst="line">
              <a:avLst/>
            </a:prstGeom>
            <a:noFill/>
            <a:ln w="38100" cmpd="dbl">
              <a:solidFill>
                <a:srgbClr val="FF9900"/>
              </a:solidFill>
              <a:round/>
              <a:headEnd/>
              <a:tailEnd type="triangle" w="med" len="med"/>
            </a:ln>
            <a:effectLst/>
          </p:spPr>
          <p:txBody>
            <a:bodyPr/>
            <a:lstStyle/>
            <a:p>
              <a:endParaRPr lang="en-US"/>
            </a:p>
          </p:txBody>
        </p:sp>
        <p:sp>
          <p:nvSpPr>
            <p:cNvPr id="307965" name="Line 765"/>
            <p:cNvSpPr>
              <a:spLocks noChangeAspect="1" noChangeShapeType="1"/>
            </p:cNvSpPr>
            <p:nvPr/>
          </p:nvSpPr>
          <p:spPr bwMode="auto">
            <a:xfrm flipH="1" flipV="1">
              <a:off x="751" y="1782"/>
              <a:ext cx="129" cy="0"/>
            </a:xfrm>
            <a:prstGeom prst="line">
              <a:avLst/>
            </a:prstGeom>
            <a:noFill/>
            <a:ln w="38100" cmpd="dbl">
              <a:solidFill>
                <a:srgbClr val="FF66FF"/>
              </a:solidFill>
              <a:round/>
              <a:headEnd/>
              <a:tailEnd type="triangle" w="med" len="med"/>
            </a:ln>
            <a:effectLst/>
          </p:spPr>
          <p:txBody>
            <a:bodyPr/>
            <a:lstStyle/>
            <a:p>
              <a:endParaRPr lang="en-US"/>
            </a:p>
          </p:txBody>
        </p:sp>
      </p:grpSp>
      <p:sp>
        <p:nvSpPr>
          <p:cNvPr id="308140" name="Rectangle 940"/>
          <p:cNvSpPr>
            <a:spLocks noChangeArrowheads="1"/>
          </p:cNvSpPr>
          <p:nvPr/>
        </p:nvSpPr>
        <p:spPr bwMode="auto">
          <a:xfrm>
            <a:off x="4921250" y="4454525"/>
            <a:ext cx="3986213" cy="2041525"/>
          </a:xfrm>
          <a:prstGeom prst="rect">
            <a:avLst/>
          </a:prstGeom>
          <a:solidFill>
            <a:srgbClr val="A3ECFB"/>
          </a:solidFill>
          <a:ln w="9525">
            <a:noFill/>
            <a:miter lim="800000"/>
            <a:headEnd/>
            <a:tailEnd/>
          </a:ln>
          <a:effectLst/>
        </p:spPr>
        <p:txBody>
          <a:bodyPr lIns="91418" tIns="45710" rIns="91418" bIns="45710"/>
          <a:lstStyle/>
          <a:p>
            <a:pPr indent="190500">
              <a:spcBef>
                <a:spcPct val="20000"/>
              </a:spcBef>
              <a:buFontTx/>
              <a:buChar char="•"/>
            </a:pPr>
            <a:r>
              <a:rPr lang="en-US" sz="1600" b="1">
                <a:solidFill>
                  <a:srgbClr val="FF0000"/>
                </a:solidFill>
                <a:effectLst>
                  <a:outerShdw blurRad="38100" dist="38100" dir="2700000" algn="tl">
                    <a:srgbClr val="000000"/>
                  </a:outerShdw>
                </a:effectLst>
                <a:latin typeface="Arial" pitchFamily="34" charset="0"/>
              </a:rPr>
              <a:t>Slow Control</a:t>
            </a:r>
            <a:endParaRPr lang="en-US" sz="1600" b="1">
              <a:effectLst>
                <a:outerShdw blurRad="38100" dist="38100" dir="2700000" algn="tl">
                  <a:srgbClr val="FFFFFF"/>
                </a:outerShdw>
              </a:effectLst>
              <a:latin typeface="Arial" pitchFamily="34" charset="0"/>
            </a:endParaRPr>
          </a:p>
          <a:p>
            <a:pPr indent="190500">
              <a:spcBef>
                <a:spcPct val="20000"/>
              </a:spcBef>
              <a:buFontTx/>
              <a:buChar char="•"/>
            </a:pPr>
            <a:r>
              <a:rPr lang="en-US" sz="1600" b="1">
                <a:solidFill>
                  <a:srgbClr val="FF0000"/>
                </a:solidFill>
                <a:effectLst>
                  <a:outerShdw blurRad="38100" dist="38100" dir="2700000" algn="tl">
                    <a:srgbClr val="000000"/>
                  </a:outerShdw>
                </a:effectLst>
                <a:latin typeface="Arial" pitchFamily="34" charset="0"/>
              </a:rPr>
              <a:t>Power on reset</a:t>
            </a:r>
            <a:endParaRPr lang="en-US" sz="1600" b="1">
              <a:effectLst>
                <a:outerShdw blurRad="38100" dist="38100" dir="2700000" algn="tl">
                  <a:srgbClr val="FFFFFF"/>
                </a:outerShdw>
              </a:effectLst>
              <a:latin typeface="Arial" pitchFamily="34" charset="0"/>
            </a:endParaRPr>
          </a:p>
          <a:p>
            <a:pPr indent="190500">
              <a:spcBef>
                <a:spcPct val="20000"/>
              </a:spcBef>
              <a:buFontTx/>
              <a:buChar char="•"/>
            </a:pPr>
            <a:r>
              <a:rPr lang="en-US" sz="1600" b="1">
                <a:solidFill>
                  <a:srgbClr val="FF0000"/>
                </a:solidFill>
                <a:effectLst>
                  <a:outerShdw blurRad="38100" dist="38100" dir="2700000" algn="tl">
                    <a:srgbClr val="000000"/>
                  </a:outerShdw>
                </a:effectLst>
                <a:latin typeface="Arial" pitchFamily="34" charset="0"/>
              </a:rPr>
              <a:t>Test mode: </a:t>
            </a:r>
          </a:p>
          <a:p>
            <a:pPr indent="190500">
              <a:spcBef>
                <a:spcPct val="20000"/>
              </a:spcBef>
            </a:pPr>
            <a:r>
              <a:rPr lang="en-US" sz="1600" b="1">
                <a:effectLst>
                  <a:outerShdw blurRad="38100" dist="38100" dir="2700000" algn="tl">
                    <a:srgbClr val="FFFFFF"/>
                  </a:outerShdw>
                </a:effectLst>
                <a:latin typeface="Arial" pitchFamily="34" charset="0"/>
              </a:rPr>
              <a:t>calibration or test</a:t>
            </a:r>
            <a:r>
              <a:rPr lang="en-US" sz="1600" b="1">
                <a:solidFill>
                  <a:srgbClr val="FF0000"/>
                </a:solidFill>
                <a:effectLst>
                  <a:outerShdw blurRad="38100" dist="38100" dir="2700000" algn="tl">
                    <a:srgbClr val="000000"/>
                  </a:outerShdw>
                </a:effectLst>
                <a:latin typeface="Arial" pitchFamily="34" charset="0"/>
              </a:rPr>
              <a:t> [channel/channel]</a:t>
            </a:r>
          </a:p>
          <a:p>
            <a:pPr indent="190500">
              <a:spcBef>
                <a:spcPct val="20000"/>
              </a:spcBef>
            </a:pPr>
            <a:r>
              <a:rPr lang="en-US" sz="1600" b="1">
                <a:effectLst>
                  <a:outerShdw blurRad="38100" dist="38100" dir="2700000" algn="tl">
                    <a:srgbClr val="FFFFFF"/>
                  </a:outerShdw>
                </a:effectLst>
                <a:latin typeface="Arial" pitchFamily="34" charset="0"/>
              </a:rPr>
              <a:t>functional</a:t>
            </a:r>
            <a:r>
              <a:rPr lang="en-US" sz="1600" b="1">
                <a:solidFill>
                  <a:srgbClr val="FF0000"/>
                </a:solidFill>
                <a:effectLst>
                  <a:outerShdw blurRad="38100" dist="38100" dir="2700000" algn="tl">
                    <a:srgbClr val="000000"/>
                  </a:outerShdw>
                </a:effectLst>
                <a:latin typeface="Arial" pitchFamily="34" charset="0"/>
              </a:rPr>
              <a:t> [72 channels in one step]</a:t>
            </a:r>
            <a:endParaRPr lang="en-US" sz="1600" b="1">
              <a:effectLst>
                <a:outerShdw blurRad="38100" dist="38100" dir="2700000" algn="tl">
                  <a:srgbClr val="FFFFFF"/>
                </a:outerShdw>
              </a:effectLst>
              <a:latin typeface="Arial" pitchFamily="34" charset="0"/>
            </a:endParaRPr>
          </a:p>
          <a:p>
            <a:pPr indent="190500">
              <a:spcBef>
                <a:spcPct val="20000"/>
              </a:spcBef>
              <a:buFontTx/>
              <a:buChar char="•"/>
            </a:pPr>
            <a:r>
              <a:rPr lang="en-US" sz="1600" b="1">
                <a:solidFill>
                  <a:srgbClr val="FF0000"/>
                </a:solidFill>
                <a:effectLst>
                  <a:outerShdw blurRad="38100" dist="38100" dir="2700000" algn="tl">
                    <a:srgbClr val="000000"/>
                  </a:outerShdw>
                </a:effectLst>
                <a:latin typeface="Arial" pitchFamily="34" charset="0"/>
              </a:rPr>
              <a:t>Spy mode on channel 1: </a:t>
            </a:r>
          </a:p>
          <a:p>
            <a:pPr indent="190500">
              <a:spcBef>
                <a:spcPct val="20000"/>
              </a:spcBef>
            </a:pPr>
            <a:r>
              <a:rPr lang="en-US" sz="1600" b="1">
                <a:effectLst>
                  <a:outerShdw blurRad="38100" dist="38100" dir="2700000" algn="tl">
                    <a:srgbClr val="FFFFFF"/>
                  </a:outerShdw>
                </a:effectLst>
                <a:latin typeface="Arial" pitchFamily="34" charset="0"/>
              </a:rPr>
              <a:t>CSA, CR or filter out</a:t>
            </a:r>
          </a:p>
        </p:txBody>
      </p:sp>
      <p:sp>
        <p:nvSpPr>
          <p:cNvPr id="308141" name="Text Box 941"/>
          <p:cNvSpPr txBox="1">
            <a:spLocks noChangeArrowheads="1"/>
          </p:cNvSpPr>
          <p:nvPr/>
        </p:nvSpPr>
        <p:spPr bwMode="auto">
          <a:xfrm>
            <a:off x="6826250" y="1265238"/>
            <a:ext cx="2151063" cy="739775"/>
          </a:xfrm>
          <a:prstGeom prst="rect">
            <a:avLst/>
          </a:prstGeom>
          <a:solidFill>
            <a:srgbClr val="A3ECFB"/>
          </a:solidFill>
          <a:ln w="9525">
            <a:solidFill>
              <a:srgbClr val="0F36F9"/>
            </a:solidFill>
            <a:miter lim="800000"/>
            <a:headEnd/>
            <a:tailEnd/>
          </a:ln>
          <a:effectLst/>
        </p:spPr>
        <p:txBody>
          <a:bodyPr wrap="none">
            <a:spAutoFit/>
          </a:bodyPr>
          <a:lstStyle/>
          <a:p>
            <a:pPr>
              <a:buFontTx/>
              <a:buBlip>
                <a:blip r:embed="rId2"/>
              </a:buBlip>
            </a:pPr>
            <a:r>
              <a:rPr lang="en-US" sz="1400" b="1">
                <a:latin typeface="Arial" pitchFamily="34" charset="0"/>
              </a:rPr>
              <a:t> No zero suppress.</a:t>
            </a:r>
          </a:p>
          <a:p>
            <a:pPr>
              <a:buFontTx/>
              <a:buBlip>
                <a:blip r:embed="rId2"/>
              </a:buBlip>
            </a:pPr>
            <a:r>
              <a:rPr lang="en-US" sz="1400" b="1">
                <a:latin typeface="Arial" pitchFamily="34" charset="0"/>
              </a:rPr>
              <a:t> No auto triggering.</a:t>
            </a:r>
          </a:p>
          <a:p>
            <a:pPr>
              <a:buFontTx/>
              <a:buBlip>
                <a:blip r:embed="rId2"/>
              </a:buBlip>
            </a:pPr>
            <a:r>
              <a:rPr lang="en-US" sz="1400" b="1">
                <a:latin typeface="Arial" pitchFamily="34" charset="0"/>
              </a:rPr>
              <a:t> No selective readout.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r>
              <a:rPr lang="de-DE" smtClean="0"/>
              <a:t>FAIR FEB-Developments (n-XYTER based)</a:t>
            </a:r>
          </a:p>
        </p:txBody>
      </p:sp>
      <p:sp>
        <p:nvSpPr>
          <p:cNvPr id="4099" name="Rectangle 4"/>
          <p:cNvSpPr>
            <a:spLocks noChangeArrowheads="1"/>
          </p:cNvSpPr>
          <p:nvPr/>
        </p:nvSpPr>
        <p:spPr bwMode="auto">
          <a:xfrm>
            <a:off x="150936" y="939800"/>
            <a:ext cx="3911111" cy="4343400"/>
          </a:xfrm>
          <a:prstGeom prst="rect">
            <a:avLst/>
          </a:prstGeom>
          <a:noFill/>
          <a:ln w="9525">
            <a:noFill/>
            <a:miter lim="800000"/>
            <a:headEnd/>
            <a:tailEnd/>
          </a:ln>
        </p:spPr>
        <p:txBody>
          <a:bodyPr/>
          <a:lstStyle/>
          <a:p>
            <a:pPr marL="342900" indent="-342900">
              <a:spcBef>
                <a:spcPct val="40000"/>
              </a:spcBef>
              <a:buClr>
                <a:schemeClr val="accent1"/>
              </a:buClr>
              <a:buSzPct val="80000"/>
              <a:buFont typeface="Wingdings" pitchFamily="2" charset="2"/>
              <a:buChar char="n"/>
            </a:pPr>
            <a:r>
              <a:rPr kumimoji="1" lang="de-DE" sz="2000"/>
              <a:t>FEB starter kit (Rafal Lalik) one-chip board for evaluative needs.</a:t>
            </a:r>
          </a:p>
          <a:p>
            <a:pPr marL="342900" indent="-342900">
              <a:spcBef>
                <a:spcPct val="40000"/>
              </a:spcBef>
              <a:buClr>
                <a:schemeClr val="accent1"/>
              </a:buClr>
              <a:buSzPct val="80000"/>
              <a:buFont typeface="Wingdings" pitchFamily="2" charset="2"/>
              <a:buChar char="n"/>
            </a:pPr>
            <a:r>
              <a:rPr kumimoji="1" lang="de-DE" sz="2000"/>
              <a:t>2chip FEB for gas detector readout </a:t>
            </a:r>
            <a:r>
              <a:rPr kumimoji="1" lang="de-DE" sz="2000">
                <a:sym typeface="Wingdings" pitchFamily="2" charset="2"/>
              </a:rPr>
              <a:t> PANDA GEM-TPC</a:t>
            </a:r>
            <a:r>
              <a:rPr kumimoji="1" lang="de-DE" sz="2000"/>
              <a:t> </a:t>
            </a:r>
          </a:p>
          <a:p>
            <a:pPr marL="342900" indent="-342900">
              <a:spcBef>
                <a:spcPct val="40000"/>
              </a:spcBef>
              <a:buClr>
                <a:schemeClr val="accent1"/>
              </a:buClr>
              <a:buSzPct val="80000"/>
              <a:buFont typeface="Wingdings" pitchFamily="2" charset="2"/>
              <a:buChar char="n"/>
            </a:pPr>
            <a:r>
              <a:rPr kumimoji="1" lang="de-DE" sz="2000"/>
              <a:t>4chip FEB for Silicon detector readout, double sided </a:t>
            </a:r>
          </a:p>
          <a:p>
            <a:pPr marL="342900" indent="-342900">
              <a:spcBef>
                <a:spcPct val="40000"/>
              </a:spcBef>
              <a:buClr>
                <a:schemeClr val="accent1"/>
              </a:buClr>
              <a:buSzPct val="80000"/>
              <a:buFont typeface="Wingdings" pitchFamily="2" charset="2"/>
              <a:buChar char="n"/>
            </a:pPr>
            <a:r>
              <a:rPr kumimoji="1" lang="de-DE" sz="2000"/>
              <a:t>Flexcable as an alternative to PCBs: Studbonding of chips to micro cables</a:t>
            </a:r>
          </a:p>
        </p:txBody>
      </p:sp>
      <p:pic>
        <p:nvPicPr>
          <p:cNvPr id="4100" name="Picture 6" descr="small_01_180608"/>
          <p:cNvPicPr>
            <a:picLocks noChangeAspect="1" noChangeArrowheads="1"/>
          </p:cNvPicPr>
          <p:nvPr/>
        </p:nvPicPr>
        <p:blipFill>
          <a:blip r:embed="rId3" cstate="print"/>
          <a:srcRect/>
          <a:stretch>
            <a:fillRect/>
          </a:stretch>
        </p:blipFill>
        <p:spPr bwMode="auto">
          <a:xfrm>
            <a:off x="5892312" y="858838"/>
            <a:ext cx="2781300" cy="3467100"/>
          </a:xfrm>
          <a:prstGeom prst="rect">
            <a:avLst/>
          </a:prstGeom>
          <a:noFill/>
          <a:ln w="9525">
            <a:noFill/>
            <a:miter lim="800000"/>
            <a:headEnd/>
            <a:tailEnd/>
          </a:ln>
        </p:spPr>
      </p:pic>
      <p:pic>
        <p:nvPicPr>
          <p:cNvPr id="4101" name="Picture 7" descr="small_03_180608"/>
          <p:cNvPicPr>
            <a:picLocks noChangeAspect="1" noChangeArrowheads="1"/>
          </p:cNvPicPr>
          <p:nvPr/>
        </p:nvPicPr>
        <p:blipFill>
          <a:blip r:embed="rId4" cstate="print"/>
          <a:srcRect/>
          <a:stretch>
            <a:fillRect/>
          </a:stretch>
        </p:blipFill>
        <p:spPr bwMode="auto">
          <a:xfrm>
            <a:off x="285751" y="4437064"/>
            <a:ext cx="2880946" cy="2073275"/>
          </a:xfrm>
          <a:prstGeom prst="rect">
            <a:avLst/>
          </a:prstGeom>
          <a:noFill/>
          <a:ln w="9525">
            <a:noFill/>
            <a:miter lim="800000"/>
            <a:headEnd/>
            <a:tailEnd/>
          </a:ln>
        </p:spPr>
      </p:pic>
      <p:sp>
        <p:nvSpPr>
          <p:cNvPr id="4102" name="Text Box 9"/>
          <p:cNvSpPr txBox="1">
            <a:spLocks noChangeArrowheads="1"/>
          </p:cNvSpPr>
          <p:nvPr/>
        </p:nvSpPr>
        <p:spPr bwMode="auto">
          <a:xfrm>
            <a:off x="3257551" y="4486275"/>
            <a:ext cx="5770685" cy="2014538"/>
          </a:xfrm>
          <a:prstGeom prst="rect">
            <a:avLst/>
          </a:prstGeom>
          <a:solidFill>
            <a:srgbClr val="DEF3FA"/>
          </a:solidFill>
          <a:ln w="9525">
            <a:noFill/>
            <a:miter lim="800000"/>
            <a:headEnd/>
            <a:tailEnd/>
          </a:ln>
        </p:spPr>
        <p:txBody>
          <a:bodyPr>
            <a:spAutoFit/>
          </a:bodyPr>
          <a:lstStyle/>
          <a:p>
            <a:r>
              <a:rPr lang="de-DE" sz="1800" b="1"/>
              <a:t>FEB starter kit board realized: </a:t>
            </a:r>
          </a:p>
          <a:p>
            <a:pPr>
              <a:buFontTx/>
              <a:buChar char="•"/>
            </a:pPr>
            <a:r>
              <a:rPr lang="de-DE" sz="1800" b="1"/>
              <a:t> fully tested </a:t>
            </a:r>
          </a:p>
          <a:p>
            <a:pPr>
              <a:buFontTx/>
              <a:buChar char="•"/>
            </a:pPr>
            <a:r>
              <a:rPr lang="de-DE" sz="1800" b="1"/>
              <a:t> manufacturing problems with fan-in make   	resubmission necessary </a:t>
            </a:r>
            <a:r>
              <a:rPr lang="de-DE" sz="1800" b="1">
                <a:sym typeface="Wingdings" pitchFamily="2" charset="2"/>
              </a:rPr>
              <a:t> this Wednesday</a:t>
            </a:r>
          </a:p>
          <a:p>
            <a:pPr>
              <a:buFontTx/>
              <a:buChar char="•"/>
            </a:pPr>
            <a:r>
              <a:rPr lang="de-DE" sz="1800" b="1"/>
              <a:t> employed FEB and SysCore2 to clarify interfacing 	issues</a:t>
            </a:r>
          </a:p>
          <a:p>
            <a:pPr>
              <a:buFontTx/>
              <a:buChar char="•"/>
            </a:pPr>
            <a:r>
              <a:rPr lang="de-DE" sz="1800" b="1"/>
              <a:t> will use resubmission to fix a few minor bugs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p>
          <a:p>
            <a:r>
              <a:rPr lang="en-US" sz="3600" b="1" dirty="0" smtClean="0">
                <a:solidFill>
                  <a:schemeClr val="bg1"/>
                </a:solidFill>
                <a:effectLst>
                  <a:outerShdw blurRad="38100" dist="38100" dir="2700000" algn="tl">
                    <a:srgbClr val="000000">
                      <a:alpha val="43137"/>
                    </a:srgbClr>
                  </a:outerShdw>
                </a:effectLst>
                <a:latin typeface="Palatino Linotype" pitchFamily="18" charset="0"/>
              </a:rPr>
              <a:t>         </a:t>
            </a:r>
            <a:endParaRPr lang="de-DE" sz="3600" b="1" dirty="0">
              <a:solidFill>
                <a:schemeClr val="bg1"/>
              </a:solidFill>
              <a:effectLst>
                <a:outerShdw blurRad="38100" dist="38100" dir="2700000" algn="tl">
                  <a:srgbClr val="000000">
                    <a:alpha val="43137"/>
                  </a:srgbClr>
                </a:outerShdw>
              </a:effectLst>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5" name="Rechteck 4"/>
          <p:cNvSpPr/>
          <p:nvPr/>
        </p:nvSpPr>
        <p:spPr>
          <a:xfrm>
            <a:off x="755576" y="188640"/>
            <a:ext cx="5688632" cy="707886"/>
          </a:xfrm>
          <a:prstGeom prst="rect">
            <a:avLst/>
          </a:prstGeom>
        </p:spPr>
        <p:txBody>
          <a:bodyPr wrap="square">
            <a:spAutoFit/>
          </a:bodyPr>
          <a:lstStyle/>
          <a:p>
            <a:r>
              <a:rPr lang="en-US" sz="4000" b="1" dirty="0" smtClean="0">
                <a:solidFill>
                  <a:schemeClr val="bg1"/>
                </a:solidFill>
                <a:effectLst>
                  <a:outerShdw blurRad="38100" dist="38100" dir="2700000" algn="tl">
                    <a:srgbClr val="000000">
                      <a:alpha val="43137"/>
                    </a:srgbClr>
                  </a:outerShdw>
                </a:effectLst>
                <a:latin typeface="Palatino Linotype" pitchFamily="18" charset="0"/>
              </a:rPr>
              <a:t>     Hydrogen TPC</a:t>
            </a:r>
            <a:endParaRPr lang="en-US" sz="4000" b="1" dirty="0"/>
          </a:p>
        </p:txBody>
      </p:sp>
      <p:sp>
        <p:nvSpPr>
          <p:cNvPr id="6" name="Rechteck 5"/>
          <p:cNvSpPr/>
          <p:nvPr/>
        </p:nvSpPr>
        <p:spPr>
          <a:xfrm>
            <a:off x="467544" y="1628800"/>
            <a:ext cx="7848872" cy="2308324"/>
          </a:xfrm>
          <a:prstGeom prst="rect">
            <a:avLst/>
          </a:prstGeom>
        </p:spPr>
        <p:txBody>
          <a:bodyPr wrap="square">
            <a:spAutoFit/>
          </a:bodyPr>
          <a:lstStyle/>
          <a:p>
            <a:pPr algn="just"/>
            <a:r>
              <a:rPr lang="en-US" sz="2400" b="1" dirty="0" smtClean="0">
                <a:latin typeface="Palatino Linotype" pitchFamily="18" charset="0"/>
              </a:rPr>
              <a:t>Neutron TPC</a:t>
            </a:r>
          </a:p>
          <a:p>
            <a:pPr algn="just"/>
            <a:r>
              <a:rPr lang="en-US" sz="2400" dirty="0" smtClean="0">
                <a:latin typeface="Palatino Linotype" pitchFamily="18" charset="0"/>
              </a:rPr>
              <a:t>A detector that can identify neutrons and measure the direction that the neutrons arrived from could be useful for homeland security purposes. </a:t>
            </a:r>
          </a:p>
          <a:p>
            <a:pPr algn="just"/>
            <a:r>
              <a:rPr lang="en-US" sz="2400" dirty="0" smtClean="0">
                <a:latin typeface="Palatino Linotype" pitchFamily="18" charset="0"/>
              </a:rPr>
              <a:t>The goal of the neutron TPC project (at LLNL) is to build such a detector from a hydrogen filled TPC.</a:t>
            </a:r>
            <a:endParaRPr lang="en-US" sz="2400" dirty="0">
              <a:latin typeface="Palatino Linotype"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p>
          <a:p>
            <a:r>
              <a:rPr lang="en-US" sz="3600" b="1" dirty="0" smtClean="0">
                <a:solidFill>
                  <a:schemeClr val="bg1"/>
                </a:solidFill>
                <a:effectLst>
                  <a:outerShdw blurRad="38100" dist="38100" dir="2700000" algn="tl">
                    <a:srgbClr val="000000">
                      <a:alpha val="43137"/>
                    </a:srgbClr>
                  </a:outerShdw>
                </a:effectLst>
                <a:latin typeface="Palatino Linotype" pitchFamily="18" charset="0"/>
              </a:rPr>
              <a:t>         </a:t>
            </a:r>
            <a:endParaRPr lang="de-DE" sz="3600" b="1" dirty="0">
              <a:solidFill>
                <a:schemeClr val="bg1"/>
              </a:solidFill>
              <a:effectLst>
                <a:outerShdw blurRad="38100" dist="38100" dir="2700000" algn="tl">
                  <a:srgbClr val="000000">
                    <a:alpha val="43137"/>
                  </a:srgbClr>
                </a:outerShdw>
              </a:effectLst>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5" name="Rechteck 4"/>
          <p:cNvSpPr/>
          <p:nvPr/>
        </p:nvSpPr>
        <p:spPr>
          <a:xfrm>
            <a:off x="755576" y="188640"/>
            <a:ext cx="5688632" cy="707886"/>
          </a:xfrm>
          <a:prstGeom prst="rect">
            <a:avLst/>
          </a:prstGeom>
        </p:spPr>
        <p:txBody>
          <a:bodyPr wrap="square">
            <a:spAutoFit/>
          </a:bodyPr>
          <a:lstStyle/>
          <a:p>
            <a:r>
              <a:rPr lang="en-US" sz="4000" b="1" dirty="0" smtClean="0">
                <a:solidFill>
                  <a:schemeClr val="bg1"/>
                </a:solidFill>
                <a:effectLst>
                  <a:outerShdw blurRad="38100" dist="38100" dir="2700000" algn="tl">
                    <a:srgbClr val="000000">
                      <a:alpha val="43137"/>
                    </a:srgbClr>
                  </a:outerShdw>
                </a:effectLst>
                <a:latin typeface="Palatino Linotype" pitchFamily="18" charset="0"/>
              </a:rPr>
              <a:t>     Hydrogen TPC</a:t>
            </a:r>
            <a:endParaRPr lang="en-US" sz="4000" b="1" dirty="0"/>
          </a:p>
        </p:txBody>
      </p:sp>
      <p:sp>
        <p:nvSpPr>
          <p:cNvPr id="7" name="Rechteck 6"/>
          <p:cNvSpPr/>
          <p:nvPr/>
        </p:nvSpPr>
        <p:spPr>
          <a:xfrm>
            <a:off x="611560" y="1556792"/>
            <a:ext cx="7848872" cy="3416320"/>
          </a:xfrm>
          <a:prstGeom prst="rect">
            <a:avLst/>
          </a:prstGeom>
        </p:spPr>
        <p:txBody>
          <a:bodyPr wrap="square">
            <a:spAutoFit/>
          </a:bodyPr>
          <a:lstStyle/>
          <a:p>
            <a:pPr algn="just"/>
            <a:r>
              <a:rPr lang="en-US" sz="2400" dirty="0" smtClean="0">
                <a:latin typeface="Palatino Linotype" pitchFamily="18" charset="0"/>
              </a:rPr>
              <a:t>The detection principle is very simple. A fast neutron (~2MeV) from a fission source elastically scatters with the hydrogen in the TPC to produce a proton track in the gas. This proton is tracked and the direction of the proton is correlated with the direction of the incoming neutron. Although the kinematics of the scatter blurs the correlation, it only takes about 10 neutron scatters to reduce the cone of uncertainty to the neutron source down to about 16 degrees.</a:t>
            </a:r>
            <a:endParaRPr lang="en-US" sz="2400" dirty="0">
              <a:latin typeface="Palatino Linotyp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 name="Foliennummernplatzhalter 3"/>
          <p:cNvSpPr>
            <a:spLocks noGrp="1"/>
          </p:cNvSpPr>
          <p:nvPr>
            <p:ph type="sldNum" sz="quarter" idx="10"/>
          </p:nvPr>
        </p:nvSpPr>
        <p:spPr/>
        <p:txBody>
          <a:bodyPr/>
          <a:lstStyle/>
          <a:p>
            <a:fld id="{64638EDC-20B4-471F-B853-0588D91844D1}" type="slidenum">
              <a:rPr lang="fr-FR"/>
              <a:pPr/>
              <a:t>7</a:t>
            </a:fld>
            <a:endParaRPr lang="fr-FR"/>
          </a:p>
        </p:txBody>
      </p:sp>
      <p:sp>
        <p:nvSpPr>
          <p:cNvPr id="95" name="Datumsplatzhalter 4"/>
          <p:cNvSpPr>
            <a:spLocks noGrp="1"/>
          </p:cNvSpPr>
          <p:nvPr>
            <p:ph type="dt" sz="half" idx="11"/>
          </p:nvPr>
        </p:nvSpPr>
        <p:spPr/>
        <p:txBody>
          <a:bodyPr/>
          <a:lstStyle/>
          <a:p>
            <a:r>
              <a:rPr lang="en-US"/>
              <a:t>CERN, 10 September 2007</a:t>
            </a:r>
          </a:p>
        </p:txBody>
      </p:sp>
      <p:sp>
        <p:nvSpPr>
          <p:cNvPr id="329784" name="Rectangle 56"/>
          <p:cNvSpPr>
            <a:spLocks noChangeArrowheads="1"/>
          </p:cNvSpPr>
          <p:nvPr/>
        </p:nvSpPr>
        <p:spPr bwMode="auto">
          <a:xfrm>
            <a:off x="792163" y="525463"/>
            <a:ext cx="7462837" cy="457200"/>
          </a:xfrm>
          <a:prstGeom prst="rect">
            <a:avLst/>
          </a:prstGeom>
          <a:noFill/>
          <a:ln w="9525">
            <a:noFill/>
            <a:miter lim="800000"/>
            <a:headEnd/>
            <a:tailEnd/>
          </a:ln>
          <a:effectLst/>
        </p:spPr>
        <p:txBody>
          <a:bodyPr anchor="ctr"/>
          <a:lstStyle/>
          <a:p>
            <a:pPr algn="ctr"/>
            <a:r>
              <a:rPr lang="en-US" sz="1800" b="1">
                <a:solidFill>
                  <a:schemeClr val="accent2"/>
                </a:solidFill>
                <a:latin typeface="Comic Sans MS" pitchFamily="66" charset="0"/>
              </a:rPr>
              <a:t>A Highly multiplexed architecture to reduce </a:t>
            </a:r>
            <a:br>
              <a:rPr lang="en-US" sz="1800" b="1">
                <a:solidFill>
                  <a:schemeClr val="accent2"/>
                </a:solidFill>
                <a:latin typeface="Comic Sans MS" pitchFamily="66" charset="0"/>
              </a:rPr>
            </a:br>
            <a:r>
              <a:rPr lang="en-US" sz="1800" b="1">
                <a:solidFill>
                  <a:schemeClr val="accent2"/>
                </a:solidFill>
                <a:latin typeface="Comic Sans MS" pitchFamily="66" charset="0"/>
              </a:rPr>
              <a:t>the power consumption taking benefit of the low event rate</a:t>
            </a:r>
            <a:r>
              <a:rPr lang="en-US" sz="1800">
                <a:solidFill>
                  <a:srgbClr val="5F5F5F"/>
                </a:solidFill>
                <a:latin typeface="Arial" pitchFamily="34" charset="0"/>
              </a:rPr>
              <a:t> </a:t>
            </a:r>
          </a:p>
        </p:txBody>
      </p:sp>
      <p:sp>
        <p:nvSpPr>
          <p:cNvPr id="329785" name="Rectangle 57"/>
          <p:cNvSpPr>
            <a:spLocks noChangeArrowheads="1"/>
          </p:cNvSpPr>
          <p:nvPr/>
        </p:nvSpPr>
        <p:spPr bwMode="auto">
          <a:xfrm>
            <a:off x="1042988" y="58738"/>
            <a:ext cx="8101012" cy="417512"/>
          </a:xfrm>
          <a:prstGeom prst="rect">
            <a:avLst/>
          </a:prstGeom>
          <a:noFill/>
          <a:ln w="9525">
            <a:noFill/>
            <a:miter lim="800000"/>
            <a:headEnd/>
            <a:tailEnd/>
          </a:ln>
          <a:effectLst/>
        </p:spPr>
        <p:txBody>
          <a:bodyPr lIns="91418" tIns="45710" rIns="91418" bIns="45710" anchor="ctr"/>
          <a:lstStyle/>
          <a:p>
            <a:pPr marL="533400" indent="-533400"/>
            <a:r>
              <a:rPr lang="en-US" sz="2800" b="1" u="sng" dirty="0">
                <a:effectLst>
                  <a:outerShdw blurRad="38100" dist="38100" dir="2700000" algn="tl">
                    <a:srgbClr val="C0C0C0"/>
                  </a:outerShdw>
                </a:effectLst>
                <a:latin typeface="Arial" pitchFamily="34" charset="0"/>
              </a:rPr>
              <a:t>Read-out Electronic Architecture</a:t>
            </a:r>
            <a:endParaRPr lang="en-US" sz="2800" b="1" i="1" u="sng" dirty="0">
              <a:effectLst>
                <a:outerShdw blurRad="38100" dist="38100" dir="2700000" algn="tl">
                  <a:srgbClr val="C0C0C0"/>
                </a:outerShdw>
              </a:effectLst>
              <a:latin typeface="Arial" pitchFamily="34" charset="0"/>
            </a:endParaRPr>
          </a:p>
        </p:txBody>
      </p:sp>
      <p:sp>
        <p:nvSpPr>
          <p:cNvPr id="329872" name="Rectangle 144"/>
          <p:cNvSpPr>
            <a:spLocks noChangeArrowheads="1"/>
          </p:cNvSpPr>
          <p:nvPr/>
        </p:nvSpPr>
        <p:spPr bwMode="auto">
          <a:xfrm>
            <a:off x="250825" y="4603750"/>
            <a:ext cx="8709025" cy="1966913"/>
          </a:xfrm>
          <a:prstGeom prst="rect">
            <a:avLst/>
          </a:prstGeom>
          <a:solidFill>
            <a:srgbClr val="FFFFE6"/>
          </a:solidFill>
          <a:ln w="9525">
            <a:noFill/>
            <a:miter lim="800000"/>
            <a:headEnd/>
            <a:tailEnd/>
          </a:ln>
          <a:effectLst/>
        </p:spPr>
        <p:txBody>
          <a:bodyPr/>
          <a:lstStyle/>
          <a:p>
            <a:pPr marL="342900" indent="-342900" eaLnBrk="1" hangingPunct="1">
              <a:spcBef>
                <a:spcPct val="20000"/>
              </a:spcBef>
            </a:pPr>
            <a:r>
              <a:rPr lang="en-US" sz="1800" b="1" i="1" u="sng">
                <a:solidFill>
                  <a:schemeClr val="accent2"/>
                </a:solidFill>
                <a:effectLst>
                  <a:outerShdw blurRad="38100" dist="38100" dir="2700000" algn="tl">
                    <a:srgbClr val="000000"/>
                  </a:outerShdw>
                </a:effectLst>
                <a:latin typeface="Comic Sans MS" pitchFamily="66" charset="0"/>
              </a:rPr>
              <a:t>Architecture principles</a:t>
            </a:r>
            <a:endParaRPr lang="en-US" sz="1800" b="1" u="sng">
              <a:effectLst>
                <a:outerShdw blurRad="38100" dist="38100" dir="2700000" algn="tl">
                  <a:srgbClr val="FFFFFF"/>
                </a:outerShdw>
              </a:effectLst>
              <a:latin typeface="Comic Sans MS" pitchFamily="66" charset="0"/>
            </a:endParaRPr>
          </a:p>
          <a:p>
            <a:pPr marL="342900" indent="-342900" eaLnBrk="1" hangingPunct="1">
              <a:spcBef>
                <a:spcPct val="20000"/>
              </a:spcBef>
              <a:buFontTx/>
              <a:buChar char="•"/>
            </a:pPr>
            <a:r>
              <a:rPr lang="en-US" sz="1800">
                <a:latin typeface="Helvetica" pitchFamily="34" charset="0"/>
              </a:rPr>
              <a:t>AFTER ASIC : 72 channels; Signal amplified &amp; stored in the SCA (511 cells)</a:t>
            </a:r>
          </a:p>
          <a:p>
            <a:pPr marL="342900" indent="-342900" eaLnBrk="1" hangingPunct="1">
              <a:spcBef>
                <a:spcPct val="20000"/>
              </a:spcBef>
              <a:buFontTx/>
              <a:buChar char="•"/>
            </a:pPr>
            <a:r>
              <a:rPr lang="en-US" sz="1800">
                <a:latin typeface="Helvetica" pitchFamily="34" charset="0"/>
              </a:rPr>
              <a:t>External trigger: digitization of the totality of the SCA of all the channels (2ms)</a:t>
            </a:r>
          </a:p>
          <a:p>
            <a:pPr marL="342900" indent="-342900" eaLnBrk="1" hangingPunct="1">
              <a:spcBef>
                <a:spcPct val="20000"/>
              </a:spcBef>
              <a:buFontTx/>
              <a:buChar char="•"/>
            </a:pPr>
            <a:r>
              <a:rPr lang="en-US" sz="1800">
                <a:latin typeface="Helvetica" pitchFamily="34" charset="0"/>
              </a:rPr>
              <a:t>ADC + digital buffer mounted close to the detector </a:t>
            </a:r>
          </a:p>
          <a:p>
            <a:pPr marL="342900" indent="-342900" eaLnBrk="1" hangingPunct="1">
              <a:spcBef>
                <a:spcPct val="20000"/>
              </a:spcBef>
              <a:buFontTx/>
              <a:buChar char="•"/>
            </a:pPr>
            <a:r>
              <a:rPr lang="en-US" sz="1800">
                <a:latin typeface="Helvetica" pitchFamily="34" charset="0"/>
              </a:rPr>
              <a:t>Multiple optical fibers send data to off-detector concentrators</a:t>
            </a:r>
          </a:p>
          <a:p>
            <a:pPr marL="342900" indent="-342900" eaLnBrk="1" hangingPunct="1">
              <a:spcBef>
                <a:spcPct val="20000"/>
              </a:spcBef>
              <a:buFontTx/>
              <a:buChar char="•"/>
            </a:pPr>
            <a:r>
              <a:rPr lang="en-US" sz="1800">
                <a:latin typeface="Helvetica" pitchFamily="34" charset="0"/>
              </a:rPr>
              <a:t>Interface to common DAQ via standard network</a:t>
            </a:r>
            <a:endParaRPr lang="en-US" sz="1800">
              <a:solidFill>
                <a:srgbClr val="FF0000"/>
              </a:solidFill>
              <a:latin typeface="Helvetica" pitchFamily="34" charset="0"/>
            </a:endParaRPr>
          </a:p>
        </p:txBody>
      </p:sp>
      <p:grpSp>
        <p:nvGrpSpPr>
          <p:cNvPr id="2" name="Group 148"/>
          <p:cNvGrpSpPr>
            <a:grpSpLocks/>
          </p:cNvGrpSpPr>
          <p:nvPr/>
        </p:nvGrpSpPr>
        <p:grpSpPr bwMode="auto">
          <a:xfrm>
            <a:off x="287338" y="993775"/>
            <a:ext cx="8618537" cy="3600450"/>
            <a:chOff x="181" y="626"/>
            <a:chExt cx="5429" cy="2268"/>
          </a:xfrm>
        </p:grpSpPr>
        <p:sp>
          <p:nvSpPr>
            <p:cNvPr id="329787" name="Rectangle 59"/>
            <p:cNvSpPr>
              <a:spLocks noChangeArrowheads="1"/>
            </p:cNvSpPr>
            <p:nvPr/>
          </p:nvSpPr>
          <p:spPr bwMode="auto">
            <a:xfrm>
              <a:off x="1691"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788" name="Rectangle 60"/>
            <p:cNvSpPr>
              <a:spLocks noChangeArrowheads="1"/>
            </p:cNvSpPr>
            <p:nvPr/>
          </p:nvSpPr>
          <p:spPr bwMode="auto">
            <a:xfrm>
              <a:off x="1804"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789" name="Rectangle 61"/>
            <p:cNvSpPr>
              <a:spLocks noChangeArrowheads="1"/>
            </p:cNvSpPr>
            <p:nvPr/>
          </p:nvSpPr>
          <p:spPr bwMode="auto">
            <a:xfrm>
              <a:off x="1917"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790" name="Rectangle 62"/>
            <p:cNvSpPr>
              <a:spLocks noChangeArrowheads="1"/>
            </p:cNvSpPr>
            <p:nvPr/>
          </p:nvSpPr>
          <p:spPr bwMode="auto">
            <a:xfrm>
              <a:off x="2031"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791" name="Rectangle 63"/>
            <p:cNvSpPr>
              <a:spLocks noChangeArrowheads="1"/>
            </p:cNvSpPr>
            <p:nvPr/>
          </p:nvSpPr>
          <p:spPr bwMode="auto">
            <a:xfrm>
              <a:off x="2144"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792" name="Line 64"/>
            <p:cNvSpPr>
              <a:spLocks noChangeShapeType="1"/>
            </p:cNvSpPr>
            <p:nvPr/>
          </p:nvSpPr>
          <p:spPr bwMode="auto">
            <a:xfrm>
              <a:off x="1736" y="784"/>
              <a:ext cx="0" cy="159"/>
            </a:xfrm>
            <a:prstGeom prst="line">
              <a:avLst/>
            </a:prstGeom>
            <a:noFill/>
            <a:ln w="9525">
              <a:solidFill>
                <a:schemeClr val="tx1"/>
              </a:solidFill>
              <a:round/>
              <a:headEnd/>
              <a:tailEnd/>
            </a:ln>
            <a:effectLst/>
          </p:spPr>
          <p:txBody>
            <a:bodyPr/>
            <a:lstStyle/>
            <a:p>
              <a:endParaRPr lang="en-US"/>
            </a:p>
          </p:txBody>
        </p:sp>
        <p:sp>
          <p:nvSpPr>
            <p:cNvPr id="329793" name="Line 65"/>
            <p:cNvSpPr>
              <a:spLocks noChangeShapeType="1"/>
            </p:cNvSpPr>
            <p:nvPr/>
          </p:nvSpPr>
          <p:spPr bwMode="auto">
            <a:xfrm>
              <a:off x="1849" y="784"/>
              <a:ext cx="0" cy="159"/>
            </a:xfrm>
            <a:prstGeom prst="line">
              <a:avLst/>
            </a:prstGeom>
            <a:noFill/>
            <a:ln w="9525">
              <a:solidFill>
                <a:schemeClr val="tx1"/>
              </a:solidFill>
              <a:round/>
              <a:headEnd/>
              <a:tailEnd/>
            </a:ln>
            <a:effectLst/>
          </p:spPr>
          <p:txBody>
            <a:bodyPr/>
            <a:lstStyle/>
            <a:p>
              <a:endParaRPr lang="en-US"/>
            </a:p>
          </p:txBody>
        </p:sp>
        <p:sp>
          <p:nvSpPr>
            <p:cNvPr id="329794" name="Line 66"/>
            <p:cNvSpPr>
              <a:spLocks noChangeShapeType="1"/>
            </p:cNvSpPr>
            <p:nvPr/>
          </p:nvSpPr>
          <p:spPr bwMode="auto">
            <a:xfrm>
              <a:off x="1963" y="784"/>
              <a:ext cx="0" cy="159"/>
            </a:xfrm>
            <a:prstGeom prst="line">
              <a:avLst/>
            </a:prstGeom>
            <a:noFill/>
            <a:ln w="9525">
              <a:solidFill>
                <a:schemeClr val="tx1"/>
              </a:solidFill>
              <a:round/>
              <a:headEnd/>
              <a:tailEnd/>
            </a:ln>
            <a:effectLst/>
          </p:spPr>
          <p:txBody>
            <a:bodyPr/>
            <a:lstStyle/>
            <a:p>
              <a:endParaRPr lang="en-US"/>
            </a:p>
          </p:txBody>
        </p:sp>
        <p:sp>
          <p:nvSpPr>
            <p:cNvPr id="329795" name="Line 67"/>
            <p:cNvSpPr>
              <a:spLocks noChangeShapeType="1"/>
            </p:cNvSpPr>
            <p:nvPr/>
          </p:nvSpPr>
          <p:spPr bwMode="auto">
            <a:xfrm>
              <a:off x="2076" y="784"/>
              <a:ext cx="0" cy="159"/>
            </a:xfrm>
            <a:prstGeom prst="line">
              <a:avLst/>
            </a:prstGeom>
            <a:noFill/>
            <a:ln w="9525">
              <a:solidFill>
                <a:schemeClr val="tx1"/>
              </a:solidFill>
              <a:round/>
              <a:headEnd/>
              <a:tailEnd/>
            </a:ln>
            <a:effectLst/>
          </p:spPr>
          <p:txBody>
            <a:bodyPr/>
            <a:lstStyle/>
            <a:p>
              <a:endParaRPr lang="en-US"/>
            </a:p>
          </p:txBody>
        </p:sp>
        <p:sp>
          <p:nvSpPr>
            <p:cNvPr id="329796" name="Line 68"/>
            <p:cNvSpPr>
              <a:spLocks noChangeShapeType="1"/>
            </p:cNvSpPr>
            <p:nvPr/>
          </p:nvSpPr>
          <p:spPr bwMode="auto">
            <a:xfrm>
              <a:off x="2190" y="784"/>
              <a:ext cx="0" cy="159"/>
            </a:xfrm>
            <a:prstGeom prst="line">
              <a:avLst/>
            </a:prstGeom>
            <a:noFill/>
            <a:ln w="9525">
              <a:solidFill>
                <a:schemeClr val="tx1"/>
              </a:solidFill>
              <a:round/>
              <a:headEnd/>
              <a:tailEnd/>
            </a:ln>
            <a:effectLst/>
          </p:spPr>
          <p:txBody>
            <a:bodyPr/>
            <a:lstStyle/>
            <a:p>
              <a:endParaRPr lang="en-US"/>
            </a:p>
          </p:txBody>
        </p:sp>
        <p:sp>
          <p:nvSpPr>
            <p:cNvPr id="329797" name="Rectangle 69"/>
            <p:cNvSpPr>
              <a:spLocks noChangeArrowheads="1"/>
            </p:cNvSpPr>
            <p:nvPr/>
          </p:nvSpPr>
          <p:spPr bwMode="auto">
            <a:xfrm>
              <a:off x="1691" y="943"/>
              <a:ext cx="2245" cy="204"/>
            </a:xfrm>
            <a:prstGeom prst="rect">
              <a:avLst/>
            </a:prstGeom>
            <a:solidFill>
              <a:srgbClr val="DDDDDD"/>
            </a:solidFill>
            <a:ln w="9525">
              <a:solidFill>
                <a:schemeClr val="tx1"/>
              </a:solidFill>
              <a:miter lim="800000"/>
              <a:headEnd/>
              <a:tailEnd/>
            </a:ln>
            <a:effectLst/>
          </p:spPr>
          <p:txBody>
            <a:bodyPr wrap="none" anchor="ctr"/>
            <a:lstStyle/>
            <a:p>
              <a:pPr algn="ctr" eaLnBrk="1" hangingPunct="1"/>
              <a:r>
                <a:rPr lang="en-US" sz="1600">
                  <a:latin typeface="Helvetica" pitchFamily="34" charset="0"/>
                </a:rPr>
                <a:t>Pre-amp and shapers</a:t>
              </a:r>
            </a:p>
          </p:txBody>
        </p:sp>
        <p:sp>
          <p:nvSpPr>
            <p:cNvPr id="329798" name="Rectangle 70"/>
            <p:cNvSpPr>
              <a:spLocks noChangeArrowheads="1"/>
            </p:cNvSpPr>
            <p:nvPr/>
          </p:nvSpPr>
          <p:spPr bwMode="auto">
            <a:xfrm>
              <a:off x="1691" y="1147"/>
              <a:ext cx="2245" cy="204"/>
            </a:xfrm>
            <a:prstGeom prst="rect">
              <a:avLst/>
            </a:prstGeom>
            <a:solidFill>
              <a:srgbClr val="DDDDDD"/>
            </a:solidFill>
            <a:ln w="9525">
              <a:solidFill>
                <a:schemeClr val="tx1"/>
              </a:solidFill>
              <a:miter lim="800000"/>
              <a:headEnd/>
              <a:tailEnd/>
            </a:ln>
            <a:effectLst/>
          </p:spPr>
          <p:txBody>
            <a:bodyPr wrap="none" anchor="ctr"/>
            <a:lstStyle/>
            <a:p>
              <a:pPr algn="ctr" eaLnBrk="1" hangingPunct="1"/>
              <a:r>
                <a:rPr lang="en-US" sz="1600">
                  <a:latin typeface="Helvetica" pitchFamily="34" charset="0"/>
                </a:rPr>
                <a:t>Samplers and multiplexers</a:t>
              </a:r>
            </a:p>
          </p:txBody>
        </p:sp>
        <p:sp>
          <p:nvSpPr>
            <p:cNvPr id="329799" name="Line 71"/>
            <p:cNvSpPr>
              <a:spLocks noChangeShapeType="1"/>
            </p:cNvSpPr>
            <p:nvPr/>
          </p:nvSpPr>
          <p:spPr bwMode="auto">
            <a:xfrm>
              <a:off x="2212" y="1351"/>
              <a:ext cx="0" cy="182"/>
            </a:xfrm>
            <a:prstGeom prst="line">
              <a:avLst/>
            </a:prstGeom>
            <a:noFill/>
            <a:ln w="9525">
              <a:solidFill>
                <a:schemeClr val="tx1"/>
              </a:solidFill>
              <a:round/>
              <a:headEnd/>
              <a:tailEnd/>
            </a:ln>
            <a:effectLst/>
          </p:spPr>
          <p:txBody>
            <a:bodyPr/>
            <a:lstStyle/>
            <a:p>
              <a:endParaRPr lang="en-US"/>
            </a:p>
          </p:txBody>
        </p:sp>
        <p:sp>
          <p:nvSpPr>
            <p:cNvPr id="329800" name="Line 72"/>
            <p:cNvSpPr>
              <a:spLocks noChangeShapeType="1"/>
            </p:cNvSpPr>
            <p:nvPr/>
          </p:nvSpPr>
          <p:spPr bwMode="auto">
            <a:xfrm>
              <a:off x="2439" y="1351"/>
              <a:ext cx="0" cy="182"/>
            </a:xfrm>
            <a:prstGeom prst="line">
              <a:avLst/>
            </a:prstGeom>
            <a:noFill/>
            <a:ln w="9525">
              <a:solidFill>
                <a:schemeClr val="tx1"/>
              </a:solidFill>
              <a:round/>
              <a:headEnd/>
              <a:tailEnd/>
            </a:ln>
            <a:effectLst/>
          </p:spPr>
          <p:txBody>
            <a:bodyPr/>
            <a:lstStyle/>
            <a:p>
              <a:endParaRPr lang="en-US"/>
            </a:p>
          </p:txBody>
        </p:sp>
        <p:sp>
          <p:nvSpPr>
            <p:cNvPr id="329801" name="Line 73"/>
            <p:cNvSpPr>
              <a:spLocks noChangeShapeType="1"/>
            </p:cNvSpPr>
            <p:nvPr/>
          </p:nvSpPr>
          <p:spPr bwMode="auto">
            <a:xfrm>
              <a:off x="2643" y="1351"/>
              <a:ext cx="0" cy="182"/>
            </a:xfrm>
            <a:prstGeom prst="line">
              <a:avLst/>
            </a:prstGeom>
            <a:noFill/>
            <a:ln w="9525">
              <a:solidFill>
                <a:schemeClr val="tx1"/>
              </a:solidFill>
              <a:round/>
              <a:headEnd/>
              <a:tailEnd/>
            </a:ln>
            <a:effectLst/>
          </p:spPr>
          <p:txBody>
            <a:bodyPr/>
            <a:lstStyle/>
            <a:p>
              <a:endParaRPr lang="en-US"/>
            </a:p>
          </p:txBody>
        </p:sp>
        <p:sp>
          <p:nvSpPr>
            <p:cNvPr id="329802" name="Rectangle 74"/>
            <p:cNvSpPr>
              <a:spLocks noChangeArrowheads="1"/>
            </p:cNvSpPr>
            <p:nvPr/>
          </p:nvSpPr>
          <p:spPr bwMode="auto">
            <a:xfrm>
              <a:off x="1691" y="1533"/>
              <a:ext cx="2245" cy="204"/>
            </a:xfrm>
            <a:prstGeom prst="rect">
              <a:avLst/>
            </a:prstGeom>
            <a:solidFill>
              <a:srgbClr val="DDDDDD"/>
            </a:solidFill>
            <a:ln w="9525">
              <a:solidFill>
                <a:schemeClr val="tx1"/>
              </a:solidFill>
              <a:miter lim="800000"/>
              <a:headEnd/>
              <a:tailEnd/>
            </a:ln>
            <a:effectLst/>
          </p:spPr>
          <p:txBody>
            <a:bodyPr wrap="none" anchor="ctr"/>
            <a:lstStyle/>
            <a:p>
              <a:pPr algn="ctr" eaLnBrk="1" hangingPunct="1"/>
              <a:r>
                <a:rPr lang="en-US" sz="1600" b="1">
                  <a:latin typeface="Helvetica" pitchFamily="34" charset="0"/>
                </a:rPr>
                <a:t>Analog to digital conversion</a:t>
              </a:r>
            </a:p>
          </p:txBody>
        </p:sp>
        <p:sp>
          <p:nvSpPr>
            <p:cNvPr id="329803" name="Rectangle 75"/>
            <p:cNvSpPr>
              <a:spLocks noChangeArrowheads="1"/>
            </p:cNvSpPr>
            <p:nvPr/>
          </p:nvSpPr>
          <p:spPr bwMode="auto">
            <a:xfrm>
              <a:off x="1691" y="1918"/>
              <a:ext cx="2245" cy="204"/>
            </a:xfrm>
            <a:prstGeom prst="rect">
              <a:avLst/>
            </a:prstGeom>
            <a:solidFill>
              <a:srgbClr val="FF9966"/>
            </a:solidFill>
            <a:ln w="9525">
              <a:solidFill>
                <a:schemeClr val="tx1"/>
              </a:solidFill>
              <a:miter lim="800000"/>
              <a:headEnd/>
              <a:tailEnd/>
            </a:ln>
            <a:effectLst/>
          </p:spPr>
          <p:txBody>
            <a:bodyPr wrap="none" anchor="ctr"/>
            <a:lstStyle/>
            <a:p>
              <a:pPr algn="ctr" eaLnBrk="1" hangingPunct="1"/>
              <a:r>
                <a:rPr lang="en-US" sz="1600" b="1">
                  <a:latin typeface="Helvetica" pitchFamily="34" charset="0"/>
                </a:rPr>
                <a:t>Digital buffer</a:t>
              </a:r>
            </a:p>
          </p:txBody>
        </p:sp>
        <p:sp>
          <p:nvSpPr>
            <p:cNvPr id="329804" name="Rectangle 76"/>
            <p:cNvSpPr>
              <a:spLocks noChangeArrowheads="1"/>
            </p:cNvSpPr>
            <p:nvPr/>
          </p:nvSpPr>
          <p:spPr bwMode="auto">
            <a:xfrm>
              <a:off x="1691" y="2304"/>
              <a:ext cx="2245" cy="204"/>
            </a:xfrm>
            <a:prstGeom prst="rect">
              <a:avLst/>
            </a:prstGeom>
            <a:solidFill>
              <a:srgbClr val="FF7C80"/>
            </a:solidFill>
            <a:ln w="9525">
              <a:solidFill>
                <a:schemeClr val="tx1"/>
              </a:solidFill>
              <a:miter lim="800000"/>
              <a:headEnd/>
              <a:tailEnd/>
            </a:ln>
            <a:effectLst/>
          </p:spPr>
          <p:txBody>
            <a:bodyPr wrap="none" anchor="ctr"/>
            <a:lstStyle/>
            <a:p>
              <a:pPr algn="ctr" eaLnBrk="1" hangingPunct="1"/>
              <a:r>
                <a:rPr lang="en-US" sz="1600" b="1">
                  <a:latin typeface="Helvetica" pitchFamily="34" charset="0"/>
                </a:rPr>
                <a:t>Data concentration</a:t>
              </a:r>
            </a:p>
          </p:txBody>
        </p:sp>
        <p:sp>
          <p:nvSpPr>
            <p:cNvPr id="329805" name="Line 77"/>
            <p:cNvSpPr>
              <a:spLocks noChangeShapeType="1"/>
            </p:cNvSpPr>
            <p:nvPr/>
          </p:nvSpPr>
          <p:spPr bwMode="auto">
            <a:xfrm>
              <a:off x="2870" y="1351"/>
              <a:ext cx="0" cy="182"/>
            </a:xfrm>
            <a:prstGeom prst="line">
              <a:avLst/>
            </a:prstGeom>
            <a:noFill/>
            <a:ln w="9525">
              <a:solidFill>
                <a:schemeClr val="tx1"/>
              </a:solidFill>
              <a:round/>
              <a:headEnd/>
              <a:tailEnd/>
            </a:ln>
            <a:effectLst/>
          </p:spPr>
          <p:txBody>
            <a:bodyPr/>
            <a:lstStyle/>
            <a:p>
              <a:endParaRPr lang="en-US"/>
            </a:p>
          </p:txBody>
        </p:sp>
        <p:sp>
          <p:nvSpPr>
            <p:cNvPr id="329806" name="Line 78"/>
            <p:cNvSpPr>
              <a:spLocks noChangeShapeType="1"/>
            </p:cNvSpPr>
            <p:nvPr/>
          </p:nvSpPr>
          <p:spPr bwMode="auto">
            <a:xfrm>
              <a:off x="3097" y="1351"/>
              <a:ext cx="0" cy="182"/>
            </a:xfrm>
            <a:prstGeom prst="line">
              <a:avLst/>
            </a:prstGeom>
            <a:noFill/>
            <a:ln w="9525">
              <a:solidFill>
                <a:schemeClr val="tx1"/>
              </a:solidFill>
              <a:round/>
              <a:headEnd/>
              <a:tailEnd/>
            </a:ln>
            <a:effectLst/>
          </p:spPr>
          <p:txBody>
            <a:bodyPr/>
            <a:lstStyle/>
            <a:p>
              <a:endParaRPr lang="en-US"/>
            </a:p>
          </p:txBody>
        </p:sp>
        <p:sp>
          <p:nvSpPr>
            <p:cNvPr id="329807" name="Line 79"/>
            <p:cNvSpPr>
              <a:spLocks noChangeShapeType="1"/>
            </p:cNvSpPr>
            <p:nvPr/>
          </p:nvSpPr>
          <p:spPr bwMode="auto">
            <a:xfrm>
              <a:off x="3301" y="1351"/>
              <a:ext cx="0" cy="182"/>
            </a:xfrm>
            <a:prstGeom prst="line">
              <a:avLst/>
            </a:prstGeom>
            <a:noFill/>
            <a:ln w="9525">
              <a:solidFill>
                <a:schemeClr val="tx1"/>
              </a:solidFill>
              <a:round/>
              <a:headEnd/>
              <a:tailEnd/>
            </a:ln>
            <a:effectLst/>
          </p:spPr>
          <p:txBody>
            <a:bodyPr/>
            <a:lstStyle/>
            <a:p>
              <a:endParaRPr lang="en-US"/>
            </a:p>
          </p:txBody>
        </p:sp>
        <p:sp>
          <p:nvSpPr>
            <p:cNvPr id="329808" name="Line 80"/>
            <p:cNvSpPr>
              <a:spLocks noChangeShapeType="1"/>
            </p:cNvSpPr>
            <p:nvPr/>
          </p:nvSpPr>
          <p:spPr bwMode="auto">
            <a:xfrm>
              <a:off x="3505" y="1351"/>
              <a:ext cx="0" cy="182"/>
            </a:xfrm>
            <a:prstGeom prst="line">
              <a:avLst/>
            </a:prstGeom>
            <a:noFill/>
            <a:ln w="9525">
              <a:solidFill>
                <a:schemeClr val="tx1"/>
              </a:solidFill>
              <a:round/>
              <a:headEnd/>
              <a:tailEnd/>
            </a:ln>
            <a:effectLst/>
          </p:spPr>
          <p:txBody>
            <a:bodyPr/>
            <a:lstStyle/>
            <a:p>
              <a:endParaRPr lang="en-US"/>
            </a:p>
          </p:txBody>
        </p:sp>
        <p:sp>
          <p:nvSpPr>
            <p:cNvPr id="329809" name="Rectangle 81"/>
            <p:cNvSpPr>
              <a:spLocks noChangeArrowheads="1"/>
            </p:cNvSpPr>
            <p:nvPr/>
          </p:nvSpPr>
          <p:spPr bwMode="auto">
            <a:xfrm>
              <a:off x="2258"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810" name="Rectangle 82"/>
            <p:cNvSpPr>
              <a:spLocks noChangeArrowheads="1"/>
            </p:cNvSpPr>
            <p:nvPr/>
          </p:nvSpPr>
          <p:spPr bwMode="auto">
            <a:xfrm>
              <a:off x="2371"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811" name="Rectangle 83"/>
            <p:cNvSpPr>
              <a:spLocks noChangeArrowheads="1"/>
            </p:cNvSpPr>
            <p:nvPr/>
          </p:nvSpPr>
          <p:spPr bwMode="auto">
            <a:xfrm>
              <a:off x="2484"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812" name="Rectangle 84"/>
            <p:cNvSpPr>
              <a:spLocks noChangeArrowheads="1"/>
            </p:cNvSpPr>
            <p:nvPr/>
          </p:nvSpPr>
          <p:spPr bwMode="auto">
            <a:xfrm>
              <a:off x="2598"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813" name="Rectangle 85"/>
            <p:cNvSpPr>
              <a:spLocks noChangeArrowheads="1"/>
            </p:cNvSpPr>
            <p:nvPr/>
          </p:nvSpPr>
          <p:spPr bwMode="auto">
            <a:xfrm>
              <a:off x="2711"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814" name="Line 86"/>
            <p:cNvSpPr>
              <a:spLocks noChangeShapeType="1"/>
            </p:cNvSpPr>
            <p:nvPr/>
          </p:nvSpPr>
          <p:spPr bwMode="auto">
            <a:xfrm>
              <a:off x="2303" y="784"/>
              <a:ext cx="0" cy="159"/>
            </a:xfrm>
            <a:prstGeom prst="line">
              <a:avLst/>
            </a:prstGeom>
            <a:noFill/>
            <a:ln w="9525">
              <a:solidFill>
                <a:schemeClr val="tx1"/>
              </a:solidFill>
              <a:round/>
              <a:headEnd/>
              <a:tailEnd/>
            </a:ln>
            <a:effectLst/>
          </p:spPr>
          <p:txBody>
            <a:bodyPr/>
            <a:lstStyle/>
            <a:p>
              <a:endParaRPr lang="en-US"/>
            </a:p>
          </p:txBody>
        </p:sp>
        <p:sp>
          <p:nvSpPr>
            <p:cNvPr id="329815" name="Line 87"/>
            <p:cNvSpPr>
              <a:spLocks noChangeShapeType="1"/>
            </p:cNvSpPr>
            <p:nvPr/>
          </p:nvSpPr>
          <p:spPr bwMode="auto">
            <a:xfrm>
              <a:off x="2416" y="784"/>
              <a:ext cx="0" cy="159"/>
            </a:xfrm>
            <a:prstGeom prst="line">
              <a:avLst/>
            </a:prstGeom>
            <a:noFill/>
            <a:ln w="9525">
              <a:solidFill>
                <a:schemeClr val="tx1"/>
              </a:solidFill>
              <a:round/>
              <a:headEnd/>
              <a:tailEnd/>
            </a:ln>
            <a:effectLst/>
          </p:spPr>
          <p:txBody>
            <a:bodyPr/>
            <a:lstStyle/>
            <a:p>
              <a:endParaRPr lang="en-US"/>
            </a:p>
          </p:txBody>
        </p:sp>
        <p:sp>
          <p:nvSpPr>
            <p:cNvPr id="329816" name="Line 88"/>
            <p:cNvSpPr>
              <a:spLocks noChangeShapeType="1"/>
            </p:cNvSpPr>
            <p:nvPr/>
          </p:nvSpPr>
          <p:spPr bwMode="auto">
            <a:xfrm>
              <a:off x="2530" y="784"/>
              <a:ext cx="0" cy="159"/>
            </a:xfrm>
            <a:prstGeom prst="line">
              <a:avLst/>
            </a:prstGeom>
            <a:noFill/>
            <a:ln w="9525">
              <a:solidFill>
                <a:schemeClr val="tx1"/>
              </a:solidFill>
              <a:round/>
              <a:headEnd/>
              <a:tailEnd/>
            </a:ln>
            <a:effectLst/>
          </p:spPr>
          <p:txBody>
            <a:bodyPr/>
            <a:lstStyle/>
            <a:p>
              <a:endParaRPr lang="en-US"/>
            </a:p>
          </p:txBody>
        </p:sp>
        <p:sp>
          <p:nvSpPr>
            <p:cNvPr id="329817" name="Line 89"/>
            <p:cNvSpPr>
              <a:spLocks noChangeShapeType="1"/>
            </p:cNvSpPr>
            <p:nvPr/>
          </p:nvSpPr>
          <p:spPr bwMode="auto">
            <a:xfrm>
              <a:off x="2643" y="784"/>
              <a:ext cx="0" cy="159"/>
            </a:xfrm>
            <a:prstGeom prst="line">
              <a:avLst/>
            </a:prstGeom>
            <a:noFill/>
            <a:ln w="9525">
              <a:solidFill>
                <a:schemeClr val="tx1"/>
              </a:solidFill>
              <a:round/>
              <a:headEnd/>
              <a:tailEnd/>
            </a:ln>
            <a:effectLst/>
          </p:spPr>
          <p:txBody>
            <a:bodyPr/>
            <a:lstStyle/>
            <a:p>
              <a:endParaRPr lang="en-US"/>
            </a:p>
          </p:txBody>
        </p:sp>
        <p:sp>
          <p:nvSpPr>
            <p:cNvPr id="329818" name="Line 90"/>
            <p:cNvSpPr>
              <a:spLocks noChangeShapeType="1"/>
            </p:cNvSpPr>
            <p:nvPr/>
          </p:nvSpPr>
          <p:spPr bwMode="auto">
            <a:xfrm>
              <a:off x="2757" y="784"/>
              <a:ext cx="0" cy="159"/>
            </a:xfrm>
            <a:prstGeom prst="line">
              <a:avLst/>
            </a:prstGeom>
            <a:noFill/>
            <a:ln w="9525">
              <a:solidFill>
                <a:schemeClr val="tx1"/>
              </a:solidFill>
              <a:round/>
              <a:headEnd/>
              <a:tailEnd/>
            </a:ln>
            <a:effectLst/>
          </p:spPr>
          <p:txBody>
            <a:bodyPr/>
            <a:lstStyle/>
            <a:p>
              <a:endParaRPr lang="en-US"/>
            </a:p>
          </p:txBody>
        </p:sp>
        <p:sp>
          <p:nvSpPr>
            <p:cNvPr id="329819" name="Rectangle 91"/>
            <p:cNvSpPr>
              <a:spLocks noChangeArrowheads="1"/>
            </p:cNvSpPr>
            <p:nvPr/>
          </p:nvSpPr>
          <p:spPr bwMode="auto">
            <a:xfrm>
              <a:off x="2825"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820" name="Rectangle 92"/>
            <p:cNvSpPr>
              <a:spLocks noChangeArrowheads="1"/>
            </p:cNvSpPr>
            <p:nvPr/>
          </p:nvSpPr>
          <p:spPr bwMode="auto">
            <a:xfrm>
              <a:off x="2938"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821" name="Rectangle 93"/>
            <p:cNvSpPr>
              <a:spLocks noChangeArrowheads="1"/>
            </p:cNvSpPr>
            <p:nvPr/>
          </p:nvSpPr>
          <p:spPr bwMode="auto">
            <a:xfrm>
              <a:off x="3051"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822" name="Rectangle 94"/>
            <p:cNvSpPr>
              <a:spLocks noChangeArrowheads="1"/>
            </p:cNvSpPr>
            <p:nvPr/>
          </p:nvSpPr>
          <p:spPr bwMode="auto">
            <a:xfrm>
              <a:off x="3165"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823" name="Rectangle 95"/>
            <p:cNvSpPr>
              <a:spLocks noChangeArrowheads="1"/>
            </p:cNvSpPr>
            <p:nvPr/>
          </p:nvSpPr>
          <p:spPr bwMode="auto">
            <a:xfrm>
              <a:off x="3278"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824" name="Line 96"/>
            <p:cNvSpPr>
              <a:spLocks noChangeShapeType="1"/>
            </p:cNvSpPr>
            <p:nvPr/>
          </p:nvSpPr>
          <p:spPr bwMode="auto">
            <a:xfrm>
              <a:off x="2870" y="784"/>
              <a:ext cx="0" cy="159"/>
            </a:xfrm>
            <a:prstGeom prst="line">
              <a:avLst/>
            </a:prstGeom>
            <a:noFill/>
            <a:ln w="9525">
              <a:solidFill>
                <a:schemeClr val="tx1"/>
              </a:solidFill>
              <a:round/>
              <a:headEnd/>
              <a:tailEnd/>
            </a:ln>
            <a:effectLst/>
          </p:spPr>
          <p:txBody>
            <a:bodyPr/>
            <a:lstStyle/>
            <a:p>
              <a:endParaRPr lang="en-US"/>
            </a:p>
          </p:txBody>
        </p:sp>
        <p:sp>
          <p:nvSpPr>
            <p:cNvPr id="329825" name="Line 97"/>
            <p:cNvSpPr>
              <a:spLocks noChangeShapeType="1"/>
            </p:cNvSpPr>
            <p:nvPr/>
          </p:nvSpPr>
          <p:spPr bwMode="auto">
            <a:xfrm>
              <a:off x="2983" y="784"/>
              <a:ext cx="0" cy="159"/>
            </a:xfrm>
            <a:prstGeom prst="line">
              <a:avLst/>
            </a:prstGeom>
            <a:noFill/>
            <a:ln w="9525">
              <a:solidFill>
                <a:schemeClr val="tx1"/>
              </a:solidFill>
              <a:round/>
              <a:headEnd/>
              <a:tailEnd/>
            </a:ln>
            <a:effectLst/>
          </p:spPr>
          <p:txBody>
            <a:bodyPr/>
            <a:lstStyle/>
            <a:p>
              <a:endParaRPr lang="en-US"/>
            </a:p>
          </p:txBody>
        </p:sp>
        <p:sp>
          <p:nvSpPr>
            <p:cNvPr id="329826" name="Line 98"/>
            <p:cNvSpPr>
              <a:spLocks noChangeShapeType="1"/>
            </p:cNvSpPr>
            <p:nvPr/>
          </p:nvSpPr>
          <p:spPr bwMode="auto">
            <a:xfrm>
              <a:off x="3097" y="784"/>
              <a:ext cx="0" cy="159"/>
            </a:xfrm>
            <a:prstGeom prst="line">
              <a:avLst/>
            </a:prstGeom>
            <a:noFill/>
            <a:ln w="9525">
              <a:solidFill>
                <a:schemeClr val="tx1"/>
              </a:solidFill>
              <a:round/>
              <a:headEnd/>
              <a:tailEnd/>
            </a:ln>
            <a:effectLst/>
          </p:spPr>
          <p:txBody>
            <a:bodyPr/>
            <a:lstStyle/>
            <a:p>
              <a:endParaRPr lang="en-US"/>
            </a:p>
          </p:txBody>
        </p:sp>
        <p:sp>
          <p:nvSpPr>
            <p:cNvPr id="329827" name="Line 99"/>
            <p:cNvSpPr>
              <a:spLocks noChangeShapeType="1"/>
            </p:cNvSpPr>
            <p:nvPr/>
          </p:nvSpPr>
          <p:spPr bwMode="auto">
            <a:xfrm>
              <a:off x="3210" y="784"/>
              <a:ext cx="0" cy="159"/>
            </a:xfrm>
            <a:prstGeom prst="line">
              <a:avLst/>
            </a:prstGeom>
            <a:noFill/>
            <a:ln w="9525">
              <a:solidFill>
                <a:schemeClr val="tx1"/>
              </a:solidFill>
              <a:round/>
              <a:headEnd/>
              <a:tailEnd/>
            </a:ln>
            <a:effectLst/>
          </p:spPr>
          <p:txBody>
            <a:bodyPr/>
            <a:lstStyle/>
            <a:p>
              <a:endParaRPr lang="en-US"/>
            </a:p>
          </p:txBody>
        </p:sp>
        <p:sp>
          <p:nvSpPr>
            <p:cNvPr id="329828" name="Line 100"/>
            <p:cNvSpPr>
              <a:spLocks noChangeShapeType="1"/>
            </p:cNvSpPr>
            <p:nvPr/>
          </p:nvSpPr>
          <p:spPr bwMode="auto">
            <a:xfrm>
              <a:off x="3324" y="784"/>
              <a:ext cx="0" cy="159"/>
            </a:xfrm>
            <a:prstGeom prst="line">
              <a:avLst/>
            </a:prstGeom>
            <a:noFill/>
            <a:ln w="9525">
              <a:solidFill>
                <a:schemeClr val="tx1"/>
              </a:solidFill>
              <a:round/>
              <a:headEnd/>
              <a:tailEnd/>
            </a:ln>
            <a:effectLst/>
          </p:spPr>
          <p:txBody>
            <a:bodyPr/>
            <a:lstStyle/>
            <a:p>
              <a:endParaRPr lang="en-US"/>
            </a:p>
          </p:txBody>
        </p:sp>
        <p:sp>
          <p:nvSpPr>
            <p:cNvPr id="329829" name="Rectangle 101"/>
            <p:cNvSpPr>
              <a:spLocks noChangeArrowheads="1"/>
            </p:cNvSpPr>
            <p:nvPr/>
          </p:nvSpPr>
          <p:spPr bwMode="auto">
            <a:xfrm>
              <a:off x="3392"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830" name="Rectangle 102"/>
            <p:cNvSpPr>
              <a:spLocks noChangeArrowheads="1"/>
            </p:cNvSpPr>
            <p:nvPr/>
          </p:nvSpPr>
          <p:spPr bwMode="auto">
            <a:xfrm>
              <a:off x="3505"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831" name="Rectangle 103"/>
            <p:cNvSpPr>
              <a:spLocks noChangeArrowheads="1"/>
            </p:cNvSpPr>
            <p:nvPr/>
          </p:nvSpPr>
          <p:spPr bwMode="auto">
            <a:xfrm>
              <a:off x="3618"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832" name="Rectangle 104"/>
            <p:cNvSpPr>
              <a:spLocks noChangeArrowheads="1"/>
            </p:cNvSpPr>
            <p:nvPr/>
          </p:nvSpPr>
          <p:spPr bwMode="auto">
            <a:xfrm>
              <a:off x="3732"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833" name="Rectangle 105"/>
            <p:cNvSpPr>
              <a:spLocks noChangeArrowheads="1"/>
            </p:cNvSpPr>
            <p:nvPr/>
          </p:nvSpPr>
          <p:spPr bwMode="auto">
            <a:xfrm>
              <a:off x="3845" y="694"/>
              <a:ext cx="91" cy="91"/>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29834" name="Line 106"/>
            <p:cNvSpPr>
              <a:spLocks noChangeShapeType="1"/>
            </p:cNvSpPr>
            <p:nvPr/>
          </p:nvSpPr>
          <p:spPr bwMode="auto">
            <a:xfrm>
              <a:off x="3437" y="784"/>
              <a:ext cx="0" cy="159"/>
            </a:xfrm>
            <a:prstGeom prst="line">
              <a:avLst/>
            </a:prstGeom>
            <a:noFill/>
            <a:ln w="9525">
              <a:solidFill>
                <a:schemeClr val="tx1"/>
              </a:solidFill>
              <a:round/>
              <a:headEnd/>
              <a:tailEnd/>
            </a:ln>
            <a:effectLst/>
          </p:spPr>
          <p:txBody>
            <a:bodyPr/>
            <a:lstStyle/>
            <a:p>
              <a:endParaRPr lang="en-US"/>
            </a:p>
          </p:txBody>
        </p:sp>
        <p:sp>
          <p:nvSpPr>
            <p:cNvPr id="329835" name="Line 107"/>
            <p:cNvSpPr>
              <a:spLocks noChangeShapeType="1"/>
            </p:cNvSpPr>
            <p:nvPr/>
          </p:nvSpPr>
          <p:spPr bwMode="auto">
            <a:xfrm>
              <a:off x="3550" y="784"/>
              <a:ext cx="0" cy="159"/>
            </a:xfrm>
            <a:prstGeom prst="line">
              <a:avLst/>
            </a:prstGeom>
            <a:noFill/>
            <a:ln w="9525">
              <a:solidFill>
                <a:schemeClr val="tx1"/>
              </a:solidFill>
              <a:round/>
              <a:headEnd/>
              <a:tailEnd/>
            </a:ln>
            <a:effectLst/>
          </p:spPr>
          <p:txBody>
            <a:bodyPr/>
            <a:lstStyle/>
            <a:p>
              <a:endParaRPr lang="en-US"/>
            </a:p>
          </p:txBody>
        </p:sp>
        <p:sp>
          <p:nvSpPr>
            <p:cNvPr id="329836" name="Line 108"/>
            <p:cNvSpPr>
              <a:spLocks noChangeShapeType="1"/>
            </p:cNvSpPr>
            <p:nvPr/>
          </p:nvSpPr>
          <p:spPr bwMode="auto">
            <a:xfrm>
              <a:off x="3664" y="784"/>
              <a:ext cx="0" cy="159"/>
            </a:xfrm>
            <a:prstGeom prst="line">
              <a:avLst/>
            </a:prstGeom>
            <a:noFill/>
            <a:ln w="9525">
              <a:solidFill>
                <a:schemeClr val="tx1"/>
              </a:solidFill>
              <a:round/>
              <a:headEnd/>
              <a:tailEnd/>
            </a:ln>
            <a:effectLst/>
          </p:spPr>
          <p:txBody>
            <a:bodyPr/>
            <a:lstStyle/>
            <a:p>
              <a:endParaRPr lang="en-US"/>
            </a:p>
          </p:txBody>
        </p:sp>
        <p:sp>
          <p:nvSpPr>
            <p:cNvPr id="329837" name="Line 109"/>
            <p:cNvSpPr>
              <a:spLocks noChangeShapeType="1"/>
            </p:cNvSpPr>
            <p:nvPr/>
          </p:nvSpPr>
          <p:spPr bwMode="auto">
            <a:xfrm>
              <a:off x="3777" y="784"/>
              <a:ext cx="0" cy="159"/>
            </a:xfrm>
            <a:prstGeom prst="line">
              <a:avLst/>
            </a:prstGeom>
            <a:noFill/>
            <a:ln w="9525">
              <a:solidFill>
                <a:schemeClr val="tx1"/>
              </a:solidFill>
              <a:round/>
              <a:headEnd/>
              <a:tailEnd/>
            </a:ln>
            <a:effectLst/>
          </p:spPr>
          <p:txBody>
            <a:bodyPr/>
            <a:lstStyle/>
            <a:p>
              <a:endParaRPr lang="en-US"/>
            </a:p>
          </p:txBody>
        </p:sp>
        <p:sp>
          <p:nvSpPr>
            <p:cNvPr id="329838" name="Line 110"/>
            <p:cNvSpPr>
              <a:spLocks noChangeShapeType="1"/>
            </p:cNvSpPr>
            <p:nvPr/>
          </p:nvSpPr>
          <p:spPr bwMode="auto">
            <a:xfrm>
              <a:off x="3891" y="784"/>
              <a:ext cx="0" cy="159"/>
            </a:xfrm>
            <a:prstGeom prst="line">
              <a:avLst/>
            </a:prstGeom>
            <a:noFill/>
            <a:ln w="9525">
              <a:solidFill>
                <a:schemeClr val="tx1"/>
              </a:solidFill>
              <a:round/>
              <a:headEnd/>
              <a:tailEnd/>
            </a:ln>
            <a:effectLst/>
          </p:spPr>
          <p:txBody>
            <a:bodyPr/>
            <a:lstStyle/>
            <a:p>
              <a:endParaRPr lang="en-US"/>
            </a:p>
          </p:txBody>
        </p:sp>
        <p:sp>
          <p:nvSpPr>
            <p:cNvPr id="329839" name="Line 111"/>
            <p:cNvSpPr>
              <a:spLocks noChangeShapeType="1"/>
            </p:cNvSpPr>
            <p:nvPr/>
          </p:nvSpPr>
          <p:spPr bwMode="auto">
            <a:xfrm>
              <a:off x="2212" y="1737"/>
              <a:ext cx="0" cy="182"/>
            </a:xfrm>
            <a:prstGeom prst="line">
              <a:avLst/>
            </a:prstGeom>
            <a:noFill/>
            <a:ln w="9525">
              <a:solidFill>
                <a:schemeClr val="tx1"/>
              </a:solidFill>
              <a:round/>
              <a:headEnd/>
              <a:tailEnd/>
            </a:ln>
            <a:effectLst/>
          </p:spPr>
          <p:txBody>
            <a:bodyPr/>
            <a:lstStyle/>
            <a:p>
              <a:endParaRPr lang="en-US"/>
            </a:p>
          </p:txBody>
        </p:sp>
        <p:sp>
          <p:nvSpPr>
            <p:cNvPr id="329840" name="Line 112"/>
            <p:cNvSpPr>
              <a:spLocks noChangeShapeType="1"/>
            </p:cNvSpPr>
            <p:nvPr/>
          </p:nvSpPr>
          <p:spPr bwMode="auto">
            <a:xfrm>
              <a:off x="2439" y="1737"/>
              <a:ext cx="0" cy="182"/>
            </a:xfrm>
            <a:prstGeom prst="line">
              <a:avLst/>
            </a:prstGeom>
            <a:noFill/>
            <a:ln w="9525">
              <a:solidFill>
                <a:schemeClr val="tx1"/>
              </a:solidFill>
              <a:round/>
              <a:headEnd/>
              <a:tailEnd/>
            </a:ln>
            <a:effectLst/>
          </p:spPr>
          <p:txBody>
            <a:bodyPr/>
            <a:lstStyle/>
            <a:p>
              <a:endParaRPr lang="en-US"/>
            </a:p>
          </p:txBody>
        </p:sp>
        <p:sp>
          <p:nvSpPr>
            <p:cNvPr id="329841" name="Line 113"/>
            <p:cNvSpPr>
              <a:spLocks noChangeShapeType="1"/>
            </p:cNvSpPr>
            <p:nvPr/>
          </p:nvSpPr>
          <p:spPr bwMode="auto">
            <a:xfrm>
              <a:off x="2643" y="1737"/>
              <a:ext cx="0" cy="182"/>
            </a:xfrm>
            <a:prstGeom prst="line">
              <a:avLst/>
            </a:prstGeom>
            <a:noFill/>
            <a:ln w="9525">
              <a:solidFill>
                <a:schemeClr val="tx1"/>
              </a:solidFill>
              <a:round/>
              <a:headEnd/>
              <a:tailEnd/>
            </a:ln>
            <a:effectLst/>
          </p:spPr>
          <p:txBody>
            <a:bodyPr/>
            <a:lstStyle/>
            <a:p>
              <a:endParaRPr lang="en-US"/>
            </a:p>
          </p:txBody>
        </p:sp>
        <p:sp>
          <p:nvSpPr>
            <p:cNvPr id="329842" name="Line 114"/>
            <p:cNvSpPr>
              <a:spLocks noChangeShapeType="1"/>
            </p:cNvSpPr>
            <p:nvPr/>
          </p:nvSpPr>
          <p:spPr bwMode="auto">
            <a:xfrm>
              <a:off x="2870" y="1737"/>
              <a:ext cx="0" cy="182"/>
            </a:xfrm>
            <a:prstGeom prst="line">
              <a:avLst/>
            </a:prstGeom>
            <a:noFill/>
            <a:ln w="9525">
              <a:solidFill>
                <a:schemeClr val="tx1"/>
              </a:solidFill>
              <a:round/>
              <a:headEnd/>
              <a:tailEnd/>
            </a:ln>
            <a:effectLst/>
          </p:spPr>
          <p:txBody>
            <a:bodyPr/>
            <a:lstStyle/>
            <a:p>
              <a:endParaRPr lang="en-US"/>
            </a:p>
          </p:txBody>
        </p:sp>
        <p:sp>
          <p:nvSpPr>
            <p:cNvPr id="329843" name="Line 115"/>
            <p:cNvSpPr>
              <a:spLocks noChangeShapeType="1"/>
            </p:cNvSpPr>
            <p:nvPr/>
          </p:nvSpPr>
          <p:spPr bwMode="auto">
            <a:xfrm>
              <a:off x="3097" y="1737"/>
              <a:ext cx="0" cy="182"/>
            </a:xfrm>
            <a:prstGeom prst="line">
              <a:avLst/>
            </a:prstGeom>
            <a:noFill/>
            <a:ln w="9525">
              <a:solidFill>
                <a:schemeClr val="tx1"/>
              </a:solidFill>
              <a:round/>
              <a:headEnd/>
              <a:tailEnd/>
            </a:ln>
            <a:effectLst/>
          </p:spPr>
          <p:txBody>
            <a:bodyPr/>
            <a:lstStyle/>
            <a:p>
              <a:endParaRPr lang="en-US"/>
            </a:p>
          </p:txBody>
        </p:sp>
        <p:sp>
          <p:nvSpPr>
            <p:cNvPr id="329844" name="Line 116"/>
            <p:cNvSpPr>
              <a:spLocks noChangeShapeType="1"/>
            </p:cNvSpPr>
            <p:nvPr/>
          </p:nvSpPr>
          <p:spPr bwMode="auto">
            <a:xfrm>
              <a:off x="3301" y="1737"/>
              <a:ext cx="0" cy="182"/>
            </a:xfrm>
            <a:prstGeom prst="line">
              <a:avLst/>
            </a:prstGeom>
            <a:noFill/>
            <a:ln w="9525">
              <a:solidFill>
                <a:schemeClr val="tx1"/>
              </a:solidFill>
              <a:round/>
              <a:headEnd/>
              <a:tailEnd/>
            </a:ln>
            <a:effectLst/>
          </p:spPr>
          <p:txBody>
            <a:bodyPr/>
            <a:lstStyle/>
            <a:p>
              <a:endParaRPr lang="en-US"/>
            </a:p>
          </p:txBody>
        </p:sp>
        <p:sp>
          <p:nvSpPr>
            <p:cNvPr id="329845" name="Line 117"/>
            <p:cNvSpPr>
              <a:spLocks noChangeShapeType="1"/>
            </p:cNvSpPr>
            <p:nvPr/>
          </p:nvSpPr>
          <p:spPr bwMode="auto">
            <a:xfrm>
              <a:off x="3505" y="1737"/>
              <a:ext cx="0" cy="182"/>
            </a:xfrm>
            <a:prstGeom prst="line">
              <a:avLst/>
            </a:prstGeom>
            <a:noFill/>
            <a:ln w="9525">
              <a:solidFill>
                <a:schemeClr val="tx1"/>
              </a:solidFill>
              <a:round/>
              <a:headEnd/>
              <a:tailEnd/>
            </a:ln>
            <a:effectLst/>
          </p:spPr>
          <p:txBody>
            <a:bodyPr/>
            <a:lstStyle/>
            <a:p>
              <a:endParaRPr lang="en-US"/>
            </a:p>
          </p:txBody>
        </p:sp>
        <p:sp>
          <p:nvSpPr>
            <p:cNvPr id="329846" name="Line 118"/>
            <p:cNvSpPr>
              <a:spLocks noChangeShapeType="1"/>
            </p:cNvSpPr>
            <p:nvPr/>
          </p:nvSpPr>
          <p:spPr bwMode="auto">
            <a:xfrm>
              <a:off x="2439" y="2122"/>
              <a:ext cx="0" cy="182"/>
            </a:xfrm>
            <a:prstGeom prst="line">
              <a:avLst/>
            </a:prstGeom>
            <a:noFill/>
            <a:ln w="9525">
              <a:solidFill>
                <a:schemeClr val="tx1"/>
              </a:solidFill>
              <a:round/>
              <a:headEnd/>
              <a:tailEnd/>
            </a:ln>
            <a:effectLst/>
          </p:spPr>
          <p:txBody>
            <a:bodyPr/>
            <a:lstStyle/>
            <a:p>
              <a:endParaRPr lang="en-US"/>
            </a:p>
          </p:txBody>
        </p:sp>
        <p:sp>
          <p:nvSpPr>
            <p:cNvPr id="329847" name="Line 119"/>
            <p:cNvSpPr>
              <a:spLocks noChangeShapeType="1"/>
            </p:cNvSpPr>
            <p:nvPr/>
          </p:nvSpPr>
          <p:spPr bwMode="auto">
            <a:xfrm>
              <a:off x="2847" y="2122"/>
              <a:ext cx="0" cy="182"/>
            </a:xfrm>
            <a:prstGeom prst="line">
              <a:avLst/>
            </a:prstGeom>
            <a:noFill/>
            <a:ln w="9525">
              <a:solidFill>
                <a:schemeClr val="tx1"/>
              </a:solidFill>
              <a:round/>
              <a:headEnd/>
              <a:tailEnd/>
            </a:ln>
            <a:effectLst/>
          </p:spPr>
          <p:txBody>
            <a:bodyPr/>
            <a:lstStyle/>
            <a:p>
              <a:endParaRPr lang="en-US"/>
            </a:p>
          </p:txBody>
        </p:sp>
        <p:sp>
          <p:nvSpPr>
            <p:cNvPr id="329848" name="Line 120"/>
            <p:cNvSpPr>
              <a:spLocks noChangeShapeType="1"/>
            </p:cNvSpPr>
            <p:nvPr/>
          </p:nvSpPr>
          <p:spPr bwMode="auto">
            <a:xfrm>
              <a:off x="3301" y="2122"/>
              <a:ext cx="0" cy="182"/>
            </a:xfrm>
            <a:prstGeom prst="line">
              <a:avLst/>
            </a:prstGeom>
            <a:noFill/>
            <a:ln w="9525">
              <a:solidFill>
                <a:schemeClr val="tx1"/>
              </a:solidFill>
              <a:round/>
              <a:headEnd/>
              <a:tailEnd/>
            </a:ln>
            <a:effectLst/>
          </p:spPr>
          <p:txBody>
            <a:bodyPr/>
            <a:lstStyle/>
            <a:p>
              <a:endParaRPr lang="en-US"/>
            </a:p>
          </p:txBody>
        </p:sp>
        <p:sp>
          <p:nvSpPr>
            <p:cNvPr id="329849" name="Line 121"/>
            <p:cNvSpPr>
              <a:spLocks noChangeShapeType="1"/>
            </p:cNvSpPr>
            <p:nvPr/>
          </p:nvSpPr>
          <p:spPr bwMode="auto">
            <a:xfrm>
              <a:off x="2688" y="2508"/>
              <a:ext cx="0" cy="182"/>
            </a:xfrm>
            <a:prstGeom prst="line">
              <a:avLst/>
            </a:prstGeom>
            <a:noFill/>
            <a:ln w="9525">
              <a:solidFill>
                <a:schemeClr val="tx1"/>
              </a:solidFill>
              <a:round/>
              <a:headEnd/>
              <a:tailEnd/>
            </a:ln>
            <a:effectLst/>
          </p:spPr>
          <p:txBody>
            <a:bodyPr/>
            <a:lstStyle/>
            <a:p>
              <a:endParaRPr lang="en-US"/>
            </a:p>
          </p:txBody>
        </p:sp>
        <p:sp>
          <p:nvSpPr>
            <p:cNvPr id="329850" name="Line 122"/>
            <p:cNvSpPr>
              <a:spLocks noChangeShapeType="1"/>
            </p:cNvSpPr>
            <p:nvPr/>
          </p:nvSpPr>
          <p:spPr bwMode="auto">
            <a:xfrm>
              <a:off x="3029" y="2508"/>
              <a:ext cx="0" cy="182"/>
            </a:xfrm>
            <a:prstGeom prst="line">
              <a:avLst/>
            </a:prstGeom>
            <a:noFill/>
            <a:ln w="9525">
              <a:solidFill>
                <a:schemeClr val="tx1"/>
              </a:solidFill>
              <a:round/>
              <a:headEnd/>
              <a:tailEnd/>
            </a:ln>
            <a:effectLst/>
          </p:spPr>
          <p:txBody>
            <a:bodyPr/>
            <a:lstStyle/>
            <a:p>
              <a:endParaRPr lang="en-US"/>
            </a:p>
          </p:txBody>
        </p:sp>
        <p:sp>
          <p:nvSpPr>
            <p:cNvPr id="329851" name="Oval 123"/>
            <p:cNvSpPr>
              <a:spLocks noChangeArrowheads="1"/>
            </p:cNvSpPr>
            <p:nvPr/>
          </p:nvSpPr>
          <p:spPr bwMode="auto">
            <a:xfrm>
              <a:off x="2394" y="2190"/>
              <a:ext cx="45" cy="46"/>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329852" name="Oval 124"/>
            <p:cNvSpPr>
              <a:spLocks noChangeArrowheads="1"/>
            </p:cNvSpPr>
            <p:nvPr/>
          </p:nvSpPr>
          <p:spPr bwMode="auto">
            <a:xfrm>
              <a:off x="2802" y="2190"/>
              <a:ext cx="45" cy="46"/>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329853" name="Oval 125"/>
            <p:cNvSpPr>
              <a:spLocks noChangeArrowheads="1"/>
            </p:cNvSpPr>
            <p:nvPr/>
          </p:nvSpPr>
          <p:spPr bwMode="auto">
            <a:xfrm>
              <a:off x="3255" y="2190"/>
              <a:ext cx="45" cy="46"/>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329854" name="Text Box 126"/>
            <p:cNvSpPr txBox="1">
              <a:spLocks noChangeArrowheads="1"/>
            </p:cNvSpPr>
            <p:nvPr/>
          </p:nvSpPr>
          <p:spPr bwMode="auto">
            <a:xfrm>
              <a:off x="375" y="626"/>
              <a:ext cx="1200" cy="212"/>
            </a:xfrm>
            <a:prstGeom prst="rect">
              <a:avLst/>
            </a:prstGeom>
            <a:noFill/>
            <a:ln w="9525">
              <a:noFill/>
              <a:miter lim="800000"/>
              <a:headEnd/>
              <a:tailEnd/>
            </a:ln>
            <a:effectLst/>
          </p:spPr>
          <p:txBody>
            <a:bodyPr wrap="none">
              <a:spAutoFit/>
            </a:bodyPr>
            <a:lstStyle/>
            <a:p>
              <a:pPr eaLnBrk="1" hangingPunct="1"/>
              <a:r>
                <a:rPr lang="en-US" sz="1600">
                  <a:latin typeface="Helvetica" pitchFamily="34" charset="0"/>
                </a:rPr>
                <a:t>~124.000 channels</a:t>
              </a:r>
            </a:p>
          </p:txBody>
        </p:sp>
        <p:sp>
          <p:nvSpPr>
            <p:cNvPr id="329855" name="Text Box 127"/>
            <p:cNvSpPr txBox="1">
              <a:spLocks noChangeArrowheads="1"/>
            </p:cNvSpPr>
            <p:nvPr/>
          </p:nvSpPr>
          <p:spPr bwMode="auto">
            <a:xfrm>
              <a:off x="699" y="1017"/>
              <a:ext cx="930" cy="212"/>
            </a:xfrm>
            <a:prstGeom prst="rect">
              <a:avLst/>
            </a:prstGeom>
            <a:noFill/>
            <a:ln w="9525">
              <a:noFill/>
              <a:miter lim="800000"/>
              <a:headEnd/>
              <a:tailEnd/>
            </a:ln>
            <a:effectLst/>
          </p:spPr>
          <p:txBody>
            <a:bodyPr wrap="none">
              <a:spAutoFit/>
            </a:bodyPr>
            <a:lstStyle/>
            <a:p>
              <a:pPr algn="r" eaLnBrk="1" hangingPunct="1"/>
              <a:r>
                <a:rPr lang="en-US" sz="1600" b="1">
                  <a:latin typeface="Helvetica" pitchFamily="34" charset="0"/>
                </a:rPr>
                <a:t>1728 AFTERs</a:t>
              </a:r>
            </a:p>
          </p:txBody>
        </p:sp>
        <p:sp>
          <p:nvSpPr>
            <p:cNvPr id="329856" name="Text Box 128"/>
            <p:cNvSpPr txBox="1">
              <a:spLocks noChangeArrowheads="1"/>
            </p:cNvSpPr>
            <p:nvPr/>
          </p:nvSpPr>
          <p:spPr bwMode="auto">
            <a:xfrm>
              <a:off x="4056" y="1529"/>
              <a:ext cx="1554" cy="212"/>
            </a:xfrm>
            <a:prstGeom prst="rect">
              <a:avLst/>
            </a:prstGeom>
            <a:noFill/>
            <a:ln w="9525">
              <a:noFill/>
              <a:miter lim="800000"/>
              <a:headEnd/>
              <a:tailEnd/>
            </a:ln>
            <a:effectLst/>
          </p:spPr>
          <p:txBody>
            <a:bodyPr wrap="none">
              <a:spAutoFit/>
            </a:bodyPr>
            <a:lstStyle/>
            <a:p>
              <a:pPr algn="r" eaLnBrk="1" hangingPunct="1"/>
              <a:r>
                <a:rPr lang="en-US" sz="1600" b="1">
                  <a:solidFill>
                    <a:srgbClr val="FF0000"/>
                  </a:solidFill>
                  <a:latin typeface="Helvetica" pitchFamily="34" charset="0"/>
                </a:rPr>
                <a:t>On-detector electronics</a:t>
              </a:r>
            </a:p>
          </p:txBody>
        </p:sp>
        <p:sp>
          <p:nvSpPr>
            <p:cNvPr id="329857" name="Text Box 129"/>
            <p:cNvSpPr txBox="1">
              <a:spLocks noChangeArrowheads="1"/>
            </p:cNvSpPr>
            <p:nvPr/>
          </p:nvSpPr>
          <p:spPr bwMode="auto">
            <a:xfrm>
              <a:off x="605" y="2112"/>
              <a:ext cx="1041" cy="212"/>
            </a:xfrm>
            <a:prstGeom prst="rect">
              <a:avLst/>
            </a:prstGeom>
            <a:noFill/>
            <a:ln w="9525">
              <a:noFill/>
              <a:miter lim="800000"/>
              <a:headEnd/>
              <a:tailEnd/>
            </a:ln>
            <a:effectLst/>
          </p:spPr>
          <p:txBody>
            <a:bodyPr wrap="none">
              <a:spAutoFit/>
            </a:bodyPr>
            <a:lstStyle/>
            <a:p>
              <a:pPr algn="r" eaLnBrk="1" hangingPunct="1"/>
              <a:r>
                <a:rPr lang="en-US" sz="1600">
                  <a:latin typeface="Helvetica" pitchFamily="34" charset="0"/>
                </a:rPr>
                <a:t>72 Optical fibers</a:t>
              </a:r>
            </a:p>
          </p:txBody>
        </p:sp>
        <p:sp>
          <p:nvSpPr>
            <p:cNvPr id="329858" name="Line 130"/>
            <p:cNvSpPr>
              <a:spLocks noChangeShapeType="1"/>
            </p:cNvSpPr>
            <p:nvPr/>
          </p:nvSpPr>
          <p:spPr bwMode="auto">
            <a:xfrm>
              <a:off x="254" y="2169"/>
              <a:ext cx="3705" cy="0"/>
            </a:xfrm>
            <a:prstGeom prst="line">
              <a:avLst/>
            </a:prstGeom>
            <a:noFill/>
            <a:ln w="9525">
              <a:solidFill>
                <a:schemeClr val="tx1"/>
              </a:solidFill>
              <a:prstDash val="sysDot"/>
              <a:round/>
              <a:headEnd/>
              <a:tailEnd/>
            </a:ln>
            <a:effectLst/>
          </p:spPr>
          <p:txBody>
            <a:bodyPr/>
            <a:lstStyle/>
            <a:p>
              <a:endParaRPr lang="en-US"/>
            </a:p>
          </p:txBody>
        </p:sp>
        <p:sp>
          <p:nvSpPr>
            <p:cNvPr id="329859" name="Text Box 131"/>
            <p:cNvSpPr txBox="1">
              <a:spLocks noChangeArrowheads="1"/>
            </p:cNvSpPr>
            <p:nvPr/>
          </p:nvSpPr>
          <p:spPr bwMode="auto">
            <a:xfrm>
              <a:off x="4004" y="762"/>
              <a:ext cx="1162" cy="212"/>
            </a:xfrm>
            <a:prstGeom prst="rect">
              <a:avLst/>
            </a:prstGeom>
            <a:noFill/>
            <a:ln w="9525">
              <a:noFill/>
              <a:miter lim="800000"/>
              <a:headEnd/>
              <a:tailEnd/>
            </a:ln>
            <a:effectLst/>
          </p:spPr>
          <p:txBody>
            <a:bodyPr wrap="none">
              <a:spAutoFit/>
            </a:bodyPr>
            <a:lstStyle/>
            <a:p>
              <a:pPr eaLnBrk="1" hangingPunct="1"/>
              <a:r>
                <a:rPr lang="en-US" sz="1600">
                  <a:latin typeface="Helvetica" pitchFamily="34" charset="0"/>
                </a:rPr>
                <a:t>1-6 Tbaud*/s peak</a:t>
              </a:r>
            </a:p>
          </p:txBody>
        </p:sp>
        <p:sp>
          <p:nvSpPr>
            <p:cNvPr id="329860" name="Text Box 132"/>
            <p:cNvSpPr txBox="1">
              <a:spLocks noChangeArrowheads="1"/>
            </p:cNvSpPr>
            <p:nvPr/>
          </p:nvSpPr>
          <p:spPr bwMode="auto">
            <a:xfrm>
              <a:off x="4753" y="967"/>
              <a:ext cx="789" cy="173"/>
            </a:xfrm>
            <a:prstGeom prst="rect">
              <a:avLst/>
            </a:prstGeom>
            <a:noFill/>
            <a:ln w="9525">
              <a:noFill/>
              <a:miter lim="800000"/>
              <a:headEnd/>
              <a:tailEnd/>
            </a:ln>
            <a:effectLst/>
          </p:spPr>
          <p:txBody>
            <a:bodyPr wrap="none">
              <a:spAutoFit/>
            </a:bodyPr>
            <a:lstStyle/>
            <a:p>
              <a:pPr eaLnBrk="1" hangingPunct="1"/>
              <a:r>
                <a:rPr lang="en-US" sz="1200">
                  <a:latin typeface="Helvetica" pitchFamily="34" charset="0"/>
                </a:rPr>
                <a:t>*1 baud = 10 bit</a:t>
              </a:r>
            </a:p>
          </p:txBody>
        </p:sp>
        <p:sp>
          <p:nvSpPr>
            <p:cNvPr id="329861" name="Text Box 133"/>
            <p:cNvSpPr txBox="1">
              <a:spLocks noChangeArrowheads="1"/>
            </p:cNvSpPr>
            <p:nvPr/>
          </p:nvSpPr>
          <p:spPr bwMode="auto">
            <a:xfrm>
              <a:off x="4027" y="1125"/>
              <a:ext cx="1317" cy="212"/>
            </a:xfrm>
            <a:prstGeom prst="rect">
              <a:avLst/>
            </a:prstGeom>
            <a:noFill/>
            <a:ln w="9525">
              <a:noFill/>
              <a:miter lim="800000"/>
              <a:headEnd/>
              <a:tailEnd/>
            </a:ln>
            <a:effectLst/>
          </p:spPr>
          <p:txBody>
            <a:bodyPr wrap="none">
              <a:spAutoFit/>
            </a:bodyPr>
            <a:lstStyle/>
            <a:p>
              <a:pPr eaLnBrk="1" hangingPunct="1"/>
              <a:r>
                <a:rPr lang="en-US" sz="1600">
                  <a:latin typeface="Helvetica" pitchFamily="34" charset="0"/>
                </a:rPr>
                <a:t>~2 ms retention max.</a:t>
              </a:r>
            </a:p>
          </p:txBody>
        </p:sp>
        <p:sp>
          <p:nvSpPr>
            <p:cNvPr id="329862" name="Text Box 134"/>
            <p:cNvSpPr txBox="1">
              <a:spLocks noChangeArrowheads="1"/>
            </p:cNvSpPr>
            <p:nvPr/>
          </p:nvSpPr>
          <p:spPr bwMode="auto">
            <a:xfrm>
              <a:off x="4027" y="1352"/>
              <a:ext cx="1091" cy="212"/>
            </a:xfrm>
            <a:prstGeom prst="rect">
              <a:avLst/>
            </a:prstGeom>
            <a:noFill/>
            <a:ln w="9525">
              <a:noFill/>
              <a:miter lim="800000"/>
              <a:headEnd/>
              <a:tailEnd/>
            </a:ln>
            <a:effectLst/>
          </p:spPr>
          <p:txBody>
            <a:bodyPr wrap="none">
              <a:spAutoFit/>
            </a:bodyPr>
            <a:lstStyle/>
            <a:p>
              <a:pPr eaLnBrk="1" hangingPunct="1"/>
              <a:r>
                <a:rPr lang="en-US" sz="1600">
                  <a:latin typeface="Helvetica" pitchFamily="34" charset="0"/>
                </a:rPr>
                <a:t>34 Gbaud/s peak</a:t>
              </a:r>
            </a:p>
          </p:txBody>
        </p:sp>
        <p:sp>
          <p:nvSpPr>
            <p:cNvPr id="329863" name="Text Box 135"/>
            <p:cNvSpPr txBox="1">
              <a:spLocks noChangeArrowheads="1"/>
            </p:cNvSpPr>
            <p:nvPr/>
          </p:nvSpPr>
          <p:spPr bwMode="auto">
            <a:xfrm>
              <a:off x="4027" y="1692"/>
              <a:ext cx="1013" cy="212"/>
            </a:xfrm>
            <a:prstGeom prst="rect">
              <a:avLst/>
            </a:prstGeom>
            <a:noFill/>
            <a:ln w="9525">
              <a:noFill/>
              <a:miter lim="800000"/>
              <a:headEnd/>
              <a:tailEnd/>
            </a:ln>
            <a:effectLst/>
          </p:spPr>
          <p:txBody>
            <a:bodyPr wrap="none">
              <a:spAutoFit/>
            </a:bodyPr>
            <a:lstStyle/>
            <a:p>
              <a:pPr eaLnBrk="1" hangingPunct="1"/>
              <a:r>
                <a:rPr lang="en-US" sz="1600">
                  <a:latin typeface="Helvetica" pitchFamily="34" charset="0"/>
                </a:rPr>
                <a:t>400 Gbit/s peak</a:t>
              </a:r>
            </a:p>
          </p:txBody>
        </p:sp>
        <p:sp>
          <p:nvSpPr>
            <p:cNvPr id="329864" name="Text Box 136"/>
            <p:cNvSpPr txBox="1">
              <a:spLocks noChangeArrowheads="1"/>
            </p:cNvSpPr>
            <p:nvPr/>
          </p:nvSpPr>
          <p:spPr bwMode="auto">
            <a:xfrm>
              <a:off x="4027" y="2123"/>
              <a:ext cx="1388" cy="212"/>
            </a:xfrm>
            <a:prstGeom prst="rect">
              <a:avLst/>
            </a:prstGeom>
            <a:noFill/>
            <a:ln w="9525">
              <a:noFill/>
              <a:miter lim="800000"/>
              <a:headEnd/>
              <a:tailEnd/>
            </a:ln>
            <a:effectLst/>
          </p:spPr>
          <p:txBody>
            <a:bodyPr wrap="none">
              <a:spAutoFit/>
            </a:bodyPr>
            <a:lstStyle/>
            <a:p>
              <a:pPr eaLnBrk="1" hangingPunct="1"/>
              <a:r>
                <a:rPr lang="en-US" sz="1600">
                  <a:latin typeface="Helvetica" pitchFamily="34" charset="0"/>
                </a:rPr>
                <a:t>~1-10 Gbit/s averaged</a:t>
              </a:r>
            </a:p>
          </p:txBody>
        </p:sp>
        <p:sp>
          <p:nvSpPr>
            <p:cNvPr id="329865" name="Rectangle 137"/>
            <p:cNvSpPr>
              <a:spLocks noChangeArrowheads="1"/>
            </p:cNvSpPr>
            <p:nvPr/>
          </p:nvSpPr>
          <p:spPr bwMode="auto">
            <a:xfrm>
              <a:off x="1714" y="2690"/>
              <a:ext cx="2245" cy="204"/>
            </a:xfrm>
            <a:prstGeom prst="rect">
              <a:avLst/>
            </a:prstGeom>
            <a:solidFill>
              <a:srgbClr val="FAFAE6"/>
            </a:solidFill>
            <a:ln w="9525">
              <a:solidFill>
                <a:schemeClr val="tx1"/>
              </a:solidFill>
              <a:prstDash val="dash"/>
              <a:miter lim="800000"/>
              <a:headEnd/>
              <a:tailEnd/>
            </a:ln>
            <a:effectLst/>
          </p:spPr>
          <p:txBody>
            <a:bodyPr wrap="none" anchor="ctr"/>
            <a:lstStyle/>
            <a:p>
              <a:pPr algn="ctr" eaLnBrk="1" hangingPunct="1"/>
              <a:r>
                <a:rPr lang="en-US" sz="1600">
                  <a:latin typeface="Helvetica" pitchFamily="34" charset="0"/>
                </a:rPr>
                <a:t>Shared DAQ system</a:t>
              </a:r>
            </a:p>
          </p:txBody>
        </p:sp>
        <p:sp>
          <p:nvSpPr>
            <p:cNvPr id="329866" name="Text Box 138"/>
            <p:cNvSpPr txBox="1">
              <a:spLocks noChangeArrowheads="1"/>
            </p:cNvSpPr>
            <p:nvPr/>
          </p:nvSpPr>
          <p:spPr bwMode="auto">
            <a:xfrm>
              <a:off x="4027" y="2509"/>
              <a:ext cx="854" cy="212"/>
            </a:xfrm>
            <a:prstGeom prst="rect">
              <a:avLst/>
            </a:prstGeom>
            <a:noFill/>
            <a:ln w="9525">
              <a:noFill/>
              <a:miter lim="800000"/>
              <a:headEnd/>
              <a:tailEnd/>
            </a:ln>
            <a:effectLst/>
          </p:spPr>
          <p:txBody>
            <a:bodyPr wrap="none">
              <a:spAutoFit/>
            </a:bodyPr>
            <a:lstStyle/>
            <a:p>
              <a:pPr eaLnBrk="1" hangingPunct="1"/>
              <a:r>
                <a:rPr lang="en-US" sz="1600">
                  <a:latin typeface="Helvetica" pitchFamily="34" charset="0"/>
                </a:rPr>
                <a:t>~0.1-1 Gbit/s</a:t>
              </a:r>
            </a:p>
          </p:txBody>
        </p:sp>
        <p:sp>
          <p:nvSpPr>
            <p:cNvPr id="329867" name="Text Box 139"/>
            <p:cNvSpPr txBox="1">
              <a:spLocks noChangeArrowheads="1"/>
            </p:cNvSpPr>
            <p:nvPr/>
          </p:nvSpPr>
          <p:spPr bwMode="auto">
            <a:xfrm>
              <a:off x="265" y="2486"/>
              <a:ext cx="1888" cy="212"/>
            </a:xfrm>
            <a:prstGeom prst="rect">
              <a:avLst/>
            </a:prstGeom>
            <a:noFill/>
            <a:ln w="9525">
              <a:noFill/>
              <a:miter lim="800000"/>
              <a:headEnd/>
              <a:tailEnd/>
            </a:ln>
            <a:effectLst/>
          </p:spPr>
          <p:txBody>
            <a:bodyPr>
              <a:spAutoFit/>
            </a:bodyPr>
            <a:lstStyle/>
            <a:p>
              <a:pPr algn="ctr" eaLnBrk="1" hangingPunct="1"/>
              <a:r>
                <a:rPr lang="en-US" sz="1600">
                  <a:latin typeface="Helvetica" pitchFamily="34" charset="0"/>
                </a:rPr>
                <a:t>Standard LAN connection(s)</a:t>
              </a:r>
            </a:p>
          </p:txBody>
        </p:sp>
        <p:sp>
          <p:nvSpPr>
            <p:cNvPr id="329868" name="Text Box 140"/>
            <p:cNvSpPr txBox="1">
              <a:spLocks noChangeArrowheads="1"/>
            </p:cNvSpPr>
            <p:nvPr/>
          </p:nvSpPr>
          <p:spPr bwMode="auto">
            <a:xfrm rot="16200000">
              <a:off x="97" y="1275"/>
              <a:ext cx="851" cy="212"/>
            </a:xfrm>
            <a:prstGeom prst="rect">
              <a:avLst/>
            </a:prstGeom>
            <a:noFill/>
            <a:ln w="9525">
              <a:noFill/>
              <a:miter lim="800000"/>
              <a:headEnd/>
              <a:tailEnd/>
            </a:ln>
            <a:effectLst/>
          </p:spPr>
          <p:txBody>
            <a:bodyPr lIns="0" rIns="0">
              <a:spAutoFit/>
            </a:bodyPr>
            <a:lstStyle/>
            <a:p>
              <a:pPr algn="ctr" eaLnBrk="1" hangingPunct="1"/>
              <a:r>
                <a:rPr lang="en-US" sz="1600" b="1">
                  <a:latin typeface="Helvetica" pitchFamily="34" charset="0"/>
                </a:rPr>
                <a:t>432 FEC</a:t>
              </a:r>
            </a:p>
          </p:txBody>
        </p:sp>
        <p:sp>
          <p:nvSpPr>
            <p:cNvPr id="329869" name="Text Box 141"/>
            <p:cNvSpPr txBox="1">
              <a:spLocks noChangeArrowheads="1"/>
            </p:cNvSpPr>
            <p:nvPr/>
          </p:nvSpPr>
          <p:spPr bwMode="auto">
            <a:xfrm>
              <a:off x="181" y="2316"/>
              <a:ext cx="1424" cy="212"/>
            </a:xfrm>
            <a:prstGeom prst="rect">
              <a:avLst/>
            </a:prstGeom>
            <a:noFill/>
            <a:ln w="9525">
              <a:noFill/>
              <a:miter lim="800000"/>
              <a:headEnd/>
              <a:tailEnd/>
            </a:ln>
            <a:effectLst/>
          </p:spPr>
          <p:txBody>
            <a:bodyPr wrap="none">
              <a:spAutoFit/>
            </a:bodyPr>
            <a:lstStyle/>
            <a:p>
              <a:pPr algn="r" eaLnBrk="1" hangingPunct="1"/>
              <a:r>
                <a:rPr lang="en-US" sz="1600" b="1">
                  <a:latin typeface="Helvetica" pitchFamily="34" charset="0"/>
                </a:rPr>
                <a:t>6 Concentrator Cards</a:t>
              </a:r>
            </a:p>
          </p:txBody>
        </p:sp>
        <p:sp>
          <p:nvSpPr>
            <p:cNvPr id="329870" name="Text Box 142"/>
            <p:cNvSpPr txBox="1">
              <a:spLocks noChangeArrowheads="1"/>
            </p:cNvSpPr>
            <p:nvPr/>
          </p:nvSpPr>
          <p:spPr bwMode="auto">
            <a:xfrm>
              <a:off x="267" y="1919"/>
              <a:ext cx="1311" cy="212"/>
            </a:xfrm>
            <a:prstGeom prst="rect">
              <a:avLst/>
            </a:prstGeom>
            <a:noFill/>
            <a:ln w="9525">
              <a:noFill/>
              <a:miter lim="800000"/>
              <a:headEnd/>
              <a:tailEnd/>
            </a:ln>
            <a:effectLst/>
          </p:spPr>
          <p:txBody>
            <a:bodyPr wrap="none">
              <a:spAutoFit/>
            </a:bodyPr>
            <a:lstStyle/>
            <a:p>
              <a:pPr algn="r" eaLnBrk="1" hangingPunct="1"/>
              <a:r>
                <a:rPr lang="en-US" sz="1600" b="1">
                  <a:latin typeface="Helvetica" pitchFamily="34" charset="0"/>
                </a:rPr>
                <a:t>72 Mezzanine cards</a:t>
              </a:r>
            </a:p>
          </p:txBody>
        </p:sp>
        <p:sp>
          <p:nvSpPr>
            <p:cNvPr id="329871" name="Line 143"/>
            <p:cNvSpPr>
              <a:spLocks noChangeShapeType="1"/>
            </p:cNvSpPr>
            <p:nvPr/>
          </p:nvSpPr>
          <p:spPr bwMode="auto">
            <a:xfrm>
              <a:off x="4004" y="876"/>
              <a:ext cx="0" cy="1293"/>
            </a:xfrm>
            <a:prstGeom prst="line">
              <a:avLst/>
            </a:prstGeom>
            <a:noFill/>
            <a:ln w="28575">
              <a:solidFill>
                <a:srgbClr val="FF0000"/>
              </a:solidFill>
              <a:round/>
              <a:headEnd/>
              <a:tailEnd/>
            </a:ln>
            <a:effectLst/>
          </p:spPr>
          <p:txBody>
            <a:bodyPr/>
            <a:lstStyle/>
            <a:p>
              <a:endParaRPr lang="en-US"/>
            </a:p>
          </p:txBody>
        </p:sp>
        <p:sp>
          <p:nvSpPr>
            <p:cNvPr id="329873" name="Line 145"/>
            <p:cNvSpPr>
              <a:spLocks noChangeShapeType="1"/>
            </p:cNvSpPr>
            <p:nvPr/>
          </p:nvSpPr>
          <p:spPr bwMode="auto">
            <a:xfrm>
              <a:off x="1606" y="951"/>
              <a:ext cx="0" cy="376"/>
            </a:xfrm>
            <a:prstGeom prst="line">
              <a:avLst/>
            </a:prstGeom>
            <a:noFill/>
            <a:ln w="28575">
              <a:solidFill>
                <a:schemeClr val="tx1"/>
              </a:solidFill>
              <a:round/>
              <a:headEnd/>
              <a:tailEnd/>
            </a:ln>
            <a:effectLst/>
          </p:spPr>
          <p:txBody>
            <a:bodyPr/>
            <a:lstStyle/>
            <a:p>
              <a:endParaRPr lang="en-US"/>
            </a:p>
          </p:txBody>
        </p:sp>
        <p:sp>
          <p:nvSpPr>
            <p:cNvPr id="329874" name="Text Box 146"/>
            <p:cNvSpPr txBox="1">
              <a:spLocks noChangeArrowheads="1"/>
            </p:cNvSpPr>
            <p:nvPr/>
          </p:nvSpPr>
          <p:spPr bwMode="auto">
            <a:xfrm>
              <a:off x="884" y="1540"/>
              <a:ext cx="710" cy="212"/>
            </a:xfrm>
            <a:prstGeom prst="rect">
              <a:avLst/>
            </a:prstGeom>
            <a:noFill/>
            <a:ln w="9525">
              <a:noFill/>
              <a:miter lim="800000"/>
              <a:headEnd/>
              <a:tailEnd/>
            </a:ln>
            <a:effectLst/>
          </p:spPr>
          <p:txBody>
            <a:bodyPr wrap="none">
              <a:spAutoFit/>
            </a:bodyPr>
            <a:lstStyle/>
            <a:p>
              <a:pPr algn="r" eaLnBrk="1" hangingPunct="1"/>
              <a:r>
                <a:rPr lang="en-US" sz="1600" b="1">
                  <a:latin typeface="Helvetica" pitchFamily="34" charset="0"/>
                </a:rPr>
                <a:t>432 ADCs</a:t>
              </a:r>
            </a:p>
          </p:txBody>
        </p:sp>
        <p:sp>
          <p:nvSpPr>
            <p:cNvPr id="329875" name="AutoShape 147"/>
            <p:cNvSpPr>
              <a:spLocks/>
            </p:cNvSpPr>
            <p:nvPr/>
          </p:nvSpPr>
          <p:spPr bwMode="auto">
            <a:xfrm>
              <a:off x="698" y="969"/>
              <a:ext cx="148" cy="794"/>
            </a:xfrm>
            <a:prstGeom prst="leftBracket">
              <a:avLst>
                <a:gd name="adj" fmla="val 44707"/>
              </a:avLst>
            </a:prstGeom>
            <a:noFill/>
            <a:ln w="9525">
              <a:solidFill>
                <a:schemeClr val="tx1"/>
              </a:solidFill>
              <a:round/>
              <a:headEnd/>
              <a:tailEnd/>
            </a:ln>
            <a:effectLst/>
          </p:spPr>
          <p:txBody>
            <a:bodyPr wrap="none" anchor="ctr"/>
            <a:lstStyle/>
            <a:p>
              <a:endParaRPr lang="en-US"/>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534</Words>
  <Application>Microsoft Office PowerPoint</Application>
  <PresentationFormat>Bildschirmpräsentation (4:3)</PresentationFormat>
  <Paragraphs>119</Paragraphs>
  <Slides>7</Slides>
  <Notes>1</Notes>
  <HiddenSlides>0</HiddenSlides>
  <MMClips>0</MMClips>
  <ScaleCrop>false</ScaleCrop>
  <HeadingPairs>
    <vt:vector size="4" baseType="variant">
      <vt:variant>
        <vt:lpstr>Design</vt:lpstr>
      </vt:variant>
      <vt:variant>
        <vt:i4>1</vt:i4>
      </vt:variant>
      <vt:variant>
        <vt:lpstr>Folientitel</vt:lpstr>
      </vt:variant>
      <vt:variant>
        <vt:i4>7</vt:i4>
      </vt:variant>
    </vt:vector>
  </HeadingPairs>
  <TitlesOfParts>
    <vt:vector size="8" baseType="lpstr">
      <vt:lpstr>Larissa-Design</vt:lpstr>
      <vt:lpstr>Folie 1</vt:lpstr>
      <vt:lpstr>Folie 2</vt:lpstr>
      <vt:lpstr>AFTER Main Features</vt:lpstr>
      <vt:lpstr>FAIR FEB-Developments (n-XYTER based)</vt:lpstr>
      <vt:lpstr>Folie 5</vt:lpstr>
      <vt:lpstr>Folie 6</vt:lpstr>
      <vt:lpstr>Folie 7</vt:lpstr>
    </vt:vector>
  </TitlesOfParts>
  <Company>smi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jz</dc:creator>
  <cp:lastModifiedBy>jz</cp:lastModifiedBy>
  <cp:revision>11</cp:revision>
  <dcterms:created xsi:type="dcterms:W3CDTF">2010-07-14T21:39:09Z</dcterms:created>
  <dcterms:modified xsi:type="dcterms:W3CDTF">2010-07-15T12:24:03Z</dcterms:modified>
</cp:coreProperties>
</file>