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8" r:id="rId4"/>
    <p:sldId id="273" r:id="rId5"/>
    <p:sldId id="257" r:id="rId6"/>
    <p:sldId id="260" r:id="rId7"/>
    <p:sldId id="261" r:id="rId8"/>
    <p:sldId id="272" r:id="rId9"/>
    <p:sldId id="262" r:id="rId10"/>
    <p:sldId id="263" r:id="rId11"/>
    <p:sldId id="264" r:id="rId12"/>
    <p:sldId id="265" r:id="rId13"/>
    <p:sldId id="266" r:id="rId14"/>
    <p:sldId id="267" r:id="rId15"/>
    <p:sldId id="269" r:id="rId16"/>
    <p:sldId id="277" r:id="rId17"/>
    <p:sldId id="274" r:id="rId18"/>
    <p:sldId id="276" r:id="rId19"/>
    <p:sldId id="278" r:id="rId20"/>
    <p:sldId id="279" r:id="rId21"/>
    <p:sldId id="281" r:id="rId22"/>
    <p:sldId id="280" r:id="rId23"/>
    <p:sldId id="275" r:id="rId2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en-US"/>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p>
            <a:fld id="{75165960-CB09-4A44-BDDB-D57C1C8E23D6}" type="datetimeFigureOut">
              <a:rPr lang="en-US" smtClean="0"/>
              <a:pPr/>
              <a:t>7/14/2010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75165960-CB09-4A44-BDDB-D57C1C8E23D6}" type="datetimeFigureOut">
              <a:rPr lang="en-US" smtClean="0"/>
              <a:pPr/>
              <a:t>7/14/2010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75165960-CB09-4A44-BDDB-D57C1C8E23D6}" type="datetimeFigureOut">
              <a:rPr lang="en-US" smtClean="0"/>
              <a:pPr/>
              <a:t>7/14/2010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p>
            <a:fld id="{75165960-CB09-4A44-BDDB-D57C1C8E23D6}" type="datetimeFigureOut">
              <a:rPr lang="en-US" smtClean="0"/>
              <a:pPr/>
              <a:t>7/14/2010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US"/>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75165960-CB09-4A44-BDDB-D57C1C8E23D6}" type="datetimeFigureOut">
              <a:rPr lang="en-US" smtClean="0"/>
              <a:pPr/>
              <a:t>7/14/2010</a:t>
            </a:fld>
            <a:endParaRPr lang="en-US"/>
          </a:p>
        </p:txBody>
      </p:sp>
      <p:sp>
        <p:nvSpPr>
          <p:cNvPr id="5" name="Fußzeilenplatzhalter 4"/>
          <p:cNvSpPr>
            <a:spLocks noGrp="1"/>
          </p:cNvSpPr>
          <p:nvPr>
            <p:ph type="ftr" sz="quarter" idx="11"/>
          </p:nvPr>
        </p:nvSpPr>
        <p:spPr/>
        <p:txBody>
          <a:bodyPr/>
          <a:lstStyle/>
          <a:p>
            <a:endParaRPr lang="en-US"/>
          </a:p>
        </p:txBody>
      </p:sp>
      <p:sp>
        <p:nvSpPr>
          <p:cNvPr id="6" name="Foliennummernplatzhalter 5"/>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p>
            <a:fld id="{75165960-CB09-4A44-BDDB-D57C1C8E23D6}" type="datetimeFigureOut">
              <a:rPr lang="en-US" smtClean="0"/>
              <a:pPr/>
              <a:t>7/14/2010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en-US"/>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p>
            <a:fld id="{75165960-CB09-4A44-BDDB-D57C1C8E23D6}" type="datetimeFigureOut">
              <a:rPr lang="en-US" smtClean="0"/>
              <a:pPr/>
              <a:t>7/14/2010</a:t>
            </a:fld>
            <a:endParaRPr lang="en-US"/>
          </a:p>
        </p:txBody>
      </p:sp>
      <p:sp>
        <p:nvSpPr>
          <p:cNvPr id="8" name="Fußzeilenplatzhalter 7"/>
          <p:cNvSpPr>
            <a:spLocks noGrp="1"/>
          </p:cNvSpPr>
          <p:nvPr>
            <p:ph type="ftr" sz="quarter" idx="11"/>
          </p:nvPr>
        </p:nvSpPr>
        <p:spPr/>
        <p:txBody>
          <a:bodyPr/>
          <a:lstStyle/>
          <a:p>
            <a:endParaRPr lang="en-US"/>
          </a:p>
        </p:txBody>
      </p:sp>
      <p:sp>
        <p:nvSpPr>
          <p:cNvPr id="9" name="Foliennummernplatzhalter 8"/>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p>
            <a:fld id="{75165960-CB09-4A44-BDDB-D57C1C8E23D6}" type="datetimeFigureOut">
              <a:rPr lang="en-US" smtClean="0"/>
              <a:pPr/>
              <a:t>7/14/2010</a:t>
            </a:fld>
            <a:endParaRPr lang="en-US"/>
          </a:p>
        </p:txBody>
      </p:sp>
      <p:sp>
        <p:nvSpPr>
          <p:cNvPr id="4" name="Fußzeilenplatzhalter 3"/>
          <p:cNvSpPr>
            <a:spLocks noGrp="1"/>
          </p:cNvSpPr>
          <p:nvPr>
            <p:ph type="ftr" sz="quarter" idx="11"/>
          </p:nvPr>
        </p:nvSpPr>
        <p:spPr/>
        <p:txBody>
          <a:bodyPr/>
          <a:lstStyle/>
          <a:p>
            <a:endParaRPr lang="en-US"/>
          </a:p>
        </p:txBody>
      </p:sp>
      <p:sp>
        <p:nvSpPr>
          <p:cNvPr id="5" name="Foliennummernplatzhalter 4"/>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75165960-CB09-4A44-BDDB-D57C1C8E23D6}" type="datetimeFigureOut">
              <a:rPr lang="en-US" smtClean="0"/>
              <a:pPr/>
              <a:t>7/14/2010</a:t>
            </a:fld>
            <a:endParaRPr lang="en-US"/>
          </a:p>
        </p:txBody>
      </p:sp>
      <p:sp>
        <p:nvSpPr>
          <p:cNvPr id="3" name="Fußzeilenplatzhalter 2"/>
          <p:cNvSpPr>
            <a:spLocks noGrp="1"/>
          </p:cNvSpPr>
          <p:nvPr>
            <p:ph type="ftr" sz="quarter" idx="11"/>
          </p:nvPr>
        </p:nvSpPr>
        <p:spPr/>
        <p:txBody>
          <a:bodyPr/>
          <a:lstStyle/>
          <a:p>
            <a:endParaRPr lang="en-US"/>
          </a:p>
        </p:txBody>
      </p:sp>
      <p:sp>
        <p:nvSpPr>
          <p:cNvPr id="4" name="Foliennummernplatzhalter 3"/>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US"/>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75165960-CB09-4A44-BDDB-D57C1C8E23D6}" type="datetimeFigureOut">
              <a:rPr lang="en-US" smtClean="0"/>
              <a:pPr/>
              <a:t>7/14/2010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US"/>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75165960-CB09-4A44-BDDB-D57C1C8E23D6}" type="datetimeFigureOut">
              <a:rPr lang="en-US" smtClean="0"/>
              <a:pPr/>
              <a:t>7/14/2010</a:t>
            </a:fld>
            <a:endParaRPr lang="en-US"/>
          </a:p>
        </p:txBody>
      </p:sp>
      <p:sp>
        <p:nvSpPr>
          <p:cNvPr id="6" name="Fußzeilenplatzhalter 5"/>
          <p:cNvSpPr>
            <a:spLocks noGrp="1"/>
          </p:cNvSpPr>
          <p:nvPr>
            <p:ph type="ftr" sz="quarter" idx="11"/>
          </p:nvPr>
        </p:nvSpPr>
        <p:spPr/>
        <p:txBody>
          <a:bodyPr/>
          <a:lstStyle/>
          <a:p>
            <a:endParaRPr lang="en-US"/>
          </a:p>
        </p:txBody>
      </p:sp>
      <p:sp>
        <p:nvSpPr>
          <p:cNvPr id="7" name="Foliennummernplatzhalter 6"/>
          <p:cNvSpPr>
            <a:spLocks noGrp="1"/>
          </p:cNvSpPr>
          <p:nvPr>
            <p:ph type="sldNum" sz="quarter" idx="12"/>
          </p:nvPr>
        </p:nvSpPr>
        <p:spPr/>
        <p:txBody>
          <a:bodyPr/>
          <a:lstStyle/>
          <a:p>
            <a:fld id="{7AA28199-1C1B-4E75-B682-6F86EFCD1E57}" type="slidenum">
              <a:rPr lang="en-US" smtClean="0"/>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165960-CB09-4A44-BDDB-D57C1C8E23D6}" type="datetimeFigureOut">
              <a:rPr lang="en-US" smtClean="0"/>
              <a:pPr/>
              <a:t>7/14/2010</a:t>
            </a:fld>
            <a:endParaRPr lang="en-US"/>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A28199-1C1B-4E75-B682-6F86EFCD1E57}" type="slidenum">
              <a:rPr lang="en-US" smtClean="0"/>
              <a:pPr/>
              <a:t>‹Nr.›</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txBox="1">
            <a:spLocks noChangeArrowheads="1"/>
          </p:cNvSpPr>
          <p:nvPr/>
        </p:nvSpPr>
        <p:spPr>
          <a:xfrm>
            <a:off x="457200" y="274638"/>
            <a:ext cx="8229600" cy="11430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mj-lt"/>
                <a:ea typeface="+mj-ea"/>
                <a:cs typeface="+mj-cs"/>
              </a:rPr>
              <a:t> </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5" name="Text Box 6"/>
          <p:cNvSpPr txBox="1">
            <a:spLocks noChangeArrowheads="1"/>
          </p:cNvSpPr>
          <p:nvPr/>
        </p:nvSpPr>
        <p:spPr bwMode="auto">
          <a:xfrm>
            <a:off x="0" y="4725144"/>
            <a:ext cx="9144000" cy="1138773"/>
          </a:xfrm>
          <a:prstGeom prst="rect">
            <a:avLst/>
          </a:prstGeom>
          <a:noFill/>
          <a:ln w="9525">
            <a:noFill/>
            <a:miter lim="800000"/>
            <a:headEnd/>
            <a:tailEnd/>
          </a:ln>
          <a:effectLst/>
        </p:spPr>
        <p:txBody>
          <a:bodyPr>
            <a:spAutoFit/>
          </a:bodyPr>
          <a:lstStyle/>
          <a:p>
            <a:pPr algn="ctr"/>
            <a:r>
              <a:rPr lang="en-US" b="0" dirty="0">
                <a:solidFill>
                  <a:srgbClr val="000066"/>
                </a:solidFill>
                <a:latin typeface="Palatino Linotype" pitchFamily="18" charset="0"/>
              </a:rPr>
              <a:t>Johann </a:t>
            </a:r>
            <a:r>
              <a:rPr lang="en-US" b="0" dirty="0" smtClean="0">
                <a:solidFill>
                  <a:srgbClr val="000066"/>
                </a:solidFill>
                <a:latin typeface="Palatino Linotype" pitchFamily="18" charset="0"/>
              </a:rPr>
              <a:t>Zmeskal, </a:t>
            </a:r>
          </a:p>
          <a:p>
            <a:pPr algn="ctr"/>
            <a:endParaRPr lang="en-US" sz="1400" b="0" dirty="0" smtClean="0">
              <a:solidFill>
                <a:srgbClr val="000066"/>
              </a:solidFill>
              <a:latin typeface="Palatino Linotype" pitchFamily="18" charset="0"/>
            </a:endParaRPr>
          </a:p>
          <a:p>
            <a:pPr algn="ctr"/>
            <a:r>
              <a:rPr lang="en-US" b="0" dirty="0" smtClean="0">
                <a:solidFill>
                  <a:srgbClr val="000066"/>
                </a:solidFill>
                <a:latin typeface="Palatino Linotype" pitchFamily="18" charset="0"/>
              </a:rPr>
              <a:t>Stefan </a:t>
            </a:r>
            <a:r>
              <a:rPr lang="en-US" b="0" dirty="0">
                <a:solidFill>
                  <a:srgbClr val="000066"/>
                </a:solidFill>
                <a:latin typeface="Palatino Linotype" pitchFamily="18" charset="0"/>
              </a:rPr>
              <a:t>Meyer Institute for subatomic Physics</a:t>
            </a:r>
          </a:p>
          <a:p>
            <a:pPr algn="ctr"/>
            <a:r>
              <a:rPr lang="en-US" b="0" dirty="0">
                <a:solidFill>
                  <a:srgbClr val="000066"/>
                </a:solidFill>
                <a:latin typeface="Palatino Linotype" pitchFamily="18" charset="0"/>
              </a:rPr>
              <a:t>Vienna, Austria</a:t>
            </a:r>
          </a:p>
        </p:txBody>
      </p:sp>
      <p:grpSp>
        <p:nvGrpSpPr>
          <p:cNvPr id="6" name="Group 10"/>
          <p:cNvGrpSpPr>
            <a:grpSpLocks/>
          </p:cNvGrpSpPr>
          <p:nvPr/>
        </p:nvGrpSpPr>
        <p:grpSpPr bwMode="auto">
          <a:xfrm>
            <a:off x="0" y="6524625"/>
            <a:ext cx="9144000" cy="333375"/>
            <a:chOff x="0" y="4110"/>
            <a:chExt cx="5760" cy="210"/>
          </a:xfrm>
        </p:grpSpPr>
        <p:sp>
          <p:nvSpPr>
            <p:cNvPr id="7" name="Text Box 7"/>
            <p:cNvSpPr txBox="1">
              <a:spLocks noChangeArrowheads="1"/>
            </p:cNvSpPr>
            <p:nvPr/>
          </p:nvSpPr>
          <p:spPr bwMode="auto">
            <a:xfrm>
              <a:off x="0" y="4128"/>
              <a:ext cx="5760" cy="192"/>
            </a:xfrm>
            <a:prstGeom prst="rect">
              <a:avLst/>
            </a:prstGeom>
            <a:noFill/>
            <a:ln w="9525">
              <a:noFill/>
              <a:miter lim="800000"/>
              <a:headEnd/>
              <a:tailEnd/>
            </a:ln>
            <a:effectLst/>
          </p:spPr>
          <p:txBody>
            <a:bodyPr>
              <a:spAutoFit/>
            </a:bodyPr>
            <a:lstStyle/>
            <a:p>
              <a:pPr algn="ctr"/>
              <a:r>
                <a:rPr lang="en-US" sz="1400" dirty="0" smtClean="0"/>
                <a:t>INPC </a:t>
              </a:r>
              <a:r>
                <a:rPr lang="en-US" sz="1400" b="0" dirty="0" smtClean="0"/>
                <a:t>2010, Vancouver</a:t>
              </a:r>
              <a:endParaRPr lang="en-US" sz="1400" b="0" dirty="0"/>
            </a:p>
          </p:txBody>
        </p:sp>
        <p:sp>
          <p:nvSpPr>
            <p:cNvPr id="8" name="Line 9"/>
            <p:cNvSpPr>
              <a:spLocks noChangeShapeType="1"/>
            </p:cNvSpPr>
            <p:nvPr/>
          </p:nvSpPr>
          <p:spPr bwMode="auto">
            <a:xfrm>
              <a:off x="0" y="4110"/>
              <a:ext cx="5760" cy="0"/>
            </a:xfrm>
            <a:prstGeom prst="line">
              <a:avLst/>
            </a:prstGeom>
            <a:noFill/>
            <a:ln w="9525">
              <a:solidFill>
                <a:schemeClr val="tx1"/>
              </a:solidFill>
              <a:round/>
              <a:headEnd/>
              <a:tailEnd/>
            </a:ln>
            <a:effectLst/>
          </p:spPr>
          <p:txBody>
            <a:bodyPr/>
            <a:lstStyle/>
            <a:p>
              <a:endParaRPr lang="en-US" dirty="0"/>
            </a:p>
          </p:txBody>
        </p:sp>
      </p:grpSp>
      <p:sp>
        <p:nvSpPr>
          <p:cNvPr id="9" name="Rechteck 8"/>
          <p:cNvSpPr/>
          <p:nvPr/>
        </p:nvSpPr>
        <p:spPr>
          <a:xfrm>
            <a:off x="0" y="0"/>
            <a:ext cx="9144000" cy="1877437"/>
          </a:xfrm>
          <a:prstGeom prst="rect">
            <a:avLst/>
          </a:prstGeom>
          <a:solidFill>
            <a:srgbClr val="002060"/>
          </a:solidFill>
          <a:ln>
            <a:solidFill>
              <a:srgbClr val="002060"/>
            </a:solidFill>
          </a:ln>
        </p:spPr>
        <p:txBody>
          <a:bodyPr wrap="square">
            <a:spAutoFit/>
          </a:bodyPr>
          <a:lstStyle/>
          <a:p>
            <a:pPr algn="ctr"/>
            <a:endParaRPr lang="en-US" sz="3600" dirty="0" smtClean="0">
              <a:latin typeface="Palatino Linotype" pitchFamily="18" charset="0"/>
            </a:endParaRPr>
          </a:p>
          <a:p>
            <a:pPr algn="ctr"/>
            <a:r>
              <a:rPr lang="en-US" sz="4400" b="1" dirty="0" err="1" smtClean="0">
                <a:solidFill>
                  <a:schemeClr val="bg1">
                    <a:lumMod val="95000"/>
                  </a:schemeClr>
                </a:solidFill>
                <a:effectLst>
                  <a:outerShdw blurRad="38100" dist="38100" dir="2700000" algn="tl">
                    <a:srgbClr val="000000">
                      <a:alpha val="43137"/>
                    </a:srgbClr>
                  </a:outerShdw>
                </a:effectLst>
                <a:latin typeface="Palatino Linotype" pitchFamily="18" charset="0"/>
              </a:rPr>
              <a:t>JointGEM</a:t>
            </a:r>
            <a:r>
              <a:rPr lang="en-US" sz="4400" b="1" dirty="0" smtClean="0">
                <a:solidFill>
                  <a:schemeClr val="bg1">
                    <a:lumMod val="95000"/>
                  </a:schemeClr>
                </a:solidFill>
                <a:effectLst>
                  <a:outerShdw blurRad="38100" dist="38100" dir="2700000" algn="tl">
                    <a:srgbClr val="000000">
                      <a:alpha val="43137"/>
                    </a:srgbClr>
                  </a:outerShdw>
                </a:effectLst>
                <a:latin typeface="Palatino Linotype" pitchFamily="18" charset="0"/>
              </a:rPr>
              <a:t> </a:t>
            </a:r>
            <a:r>
              <a:rPr lang="en-US" sz="4400" b="1" dirty="0" smtClean="0">
                <a:solidFill>
                  <a:schemeClr val="bg1">
                    <a:lumMod val="95000"/>
                  </a:schemeClr>
                </a:solidFill>
                <a:effectLst>
                  <a:outerShdw blurRad="38100" dist="38100" dir="2700000" algn="tl">
                    <a:srgbClr val="000000">
                      <a:alpha val="43137"/>
                    </a:srgbClr>
                  </a:outerShdw>
                </a:effectLst>
                <a:latin typeface="Palatino Linotype" pitchFamily="18" charset="0"/>
              </a:rPr>
              <a:t>Project Status </a:t>
            </a:r>
            <a:r>
              <a:rPr lang="en-US" sz="4400" b="1" dirty="0" smtClean="0">
                <a:solidFill>
                  <a:schemeClr val="bg1">
                    <a:lumMod val="95000"/>
                  </a:schemeClr>
                </a:solidFill>
                <a:effectLst>
                  <a:outerShdw blurRad="38100" dist="38100" dir="2700000" algn="tl">
                    <a:srgbClr val="000000">
                      <a:alpha val="43137"/>
                    </a:srgbClr>
                  </a:outerShdw>
                </a:effectLst>
                <a:latin typeface="Palatino Linotype" pitchFamily="18" charset="0"/>
              </a:rPr>
              <a:t>Report</a:t>
            </a:r>
          </a:p>
          <a:p>
            <a:pPr algn="ctr"/>
            <a:endParaRPr lang="en-US" sz="3600" dirty="0">
              <a:latin typeface="Palatino Linotype" pitchFamily="18" charset="0"/>
            </a:endParaRPr>
          </a:p>
        </p:txBody>
      </p:sp>
      <p:pic>
        <p:nvPicPr>
          <p:cNvPr id="11" name="Grafik 106" descr="oeaw_logo_weiss_d.jpg"/>
          <p:cNvPicPr>
            <a:picLocks noChangeAspect="1"/>
          </p:cNvPicPr>
          <p:nvPr/>
        </p:nvPicPr>
        <p:blipFill>
          <a:blip r:embed="rId2" cstate="print"/>
          <a:srcRect/>
          <a:stretch>
            <a:fillRect/>
          </a:stretch>
        </p:blipFill>
        <p:spPr bwMode="auto">
          <a:xfrm>
            <a:off x="7181891" y="4725144"/>
            <a:ext cx="1278541" cy="1224136"/>
          </a:xfrm>
          <a:prstGeom prst="rect">
            <a:avLst/>
          </a:prstGeom>
          <a:noFill/>
          <a:ln w="9525">
            <a:noFill/>
            <a:miter lim="800000"/>
            <a:headEnd/>
            <a:tailEnd/>
          </a:ln>
        </p:spPr>
      </p:pic>
      <p:pic>
        <p:nvPicPr>
          <p:cNvPr id="12" name="Picture 1285" descr="Logo_2"/>
          <p:cNvPicPr>
            <a:picLocks noChangeAspect="1" noChangeArrowheads="1"/>
          </p:cNvPicPr>
          <p:nvPr/>
        </p:nvPicPr>
        <p:blipFill>
          <a:blip r:embed="rId3" cstate="print"/>
          <a:srcRect/>
          <a:stretch>
            <a:fillRect/>
          </a:stretch>
        </p:blipFill>
        <p:spPr bwMode="auto">
          <a:xfrm>
            <a:off x="539552" y="4725144"/>
            <a:ext cx="1314954" cy="1210246"/>
          </a:xfrm>
          <a:prstGeom prst="rect">
            <a:avLst/>
          </a:prstGeom>
          <a:noFill/>
          <a:ln w="9525">
            <a:noFill/>
            <a:miter lim="800000"/>
            <a:headEnd/>
            <a:tailEnd/>
          </a:ln>
        </p:spPr>
      </p:pic>
      <p:sp>
        <p:nvSpPr>
          <p:cNvPr id="13" name="Rechteck 12"/>
          <p:cNvSpPr/>
          <p:nvPr/>
        </p:nvSpPr>
        <p:spPr>
          <a:xfrm>
            <a:off x="0" y="2420888"/>
            <a:ext cx="9144000" cy="1077218"/>
          </a:xfrm>
          <a:prstGeom prst="rect">
            <a:avLst/>
          </a:prstGeom>
        </p:spPr>
        <p:txBody>
          <a:bodyPr wrap="square">
            <a:spAutoFit/>
          </a:bodyPr>
          <a:lstStyle/>
          <a:p>
            <a:pPr algn="ctr"/>
            <a:r>
              <a:rPr lang="en-US" sz="3200" b="1" dirty="0" smtClean="0">
                <a:solidFill>
                  <a:schemeClr val="tx1">
                    <a:lumMod val="75000"/>
                    <a:lumOff val="25000"/>
                  </a:schemeClr>
                </a:solidFill>
                <a:effectLst>
                  <a:outerShdw blurRad="38100" dist="38100" dir="2700000" algn="tl">
                    <a:srgbClr val="000000">
                      <a:alpha val="43137"/>
                    </a:srgbClr>
                  </a:outerShdw>
                </a:effectLst>
                <a:latin typeface="Palatino Linotype" pitchFamily="18" charset="0"/>
              </a:rPr>
              <a:t>3</a:t>
            </a:r>
            <a:r>
              <a:rPr lang="en-US" sz="3200" b="1" baseline="30000" dirty="0" smtClean="0">
                <a:solidFill>
                  <a:schemeClr val="tx1">
                    <a:lumMod val="75000"/>
                    <a:lumOff val="25000"/>
                  </a:schemeClr>
                </a:solidFill>
                <a:effectLst>
                  <a:outerShdw blurRad="38100" dist="38100" dir="2700000" algn="tl">
                    <a:srgbClr val="000000">
                      <a:alpha val="43137"/>
                    </a:srgbClr>
                  </a:outerShdw>
                </a:effectLst>
                <a:latin typeface="Palatino Linotype" pitchFamily="18" charset="0"/>
              </a:rPr>
              <a:t>rd</a:t>
            </a:r>
            <a:r>
              <a:rPr lang="en-US" sz="3200" b="1" dirty="0" smtClean="0">
                <a:solidFill>
                  <a:schemeClr val="tx1">
                    <a:lumMod val="75000"/>
                    <a:lumOff val="25000"/>
                  </a:schemeClr>
                </a:solidFill>
                <a:effectLst>
                  <a:outerShdw blurRad="38100" dist="38100" dir="2700000" algn="tl">
                    <a:srgbClr val="000000">
                      <a:alpha val="43137"/>
                    </a:srgbClr>
                  </a:outerShdw>
                </a:effectLst>
                <a:latin typeface="Palatino Linotype" pitchFamily="18" charset="0"/>
              </a:rPr>
              <a:t> </a:t>
            </a:r>
            <a:r>
              <a:rPr lang="en-US" sz="3200" b="1" dirty="0" err="1" smtClean="0">
                <a:solidFill>
                  <a:schemeClr val="tx1">
                    <a:lumMod val="75000"/>
                    <a:lumOff val="25000"/>
                  </a:schemeClr>
                </a:solidFill>
                <a:effectLst>
                  <a:outerShdw blurRad="38100" dist="38100" dir="2700000" algn="tl">
                    <a:srgbClr val="000000">
                      <a:alpha val="43137"/>
                    </a:srgbClr>
                  </a:outerShdw>
                </a:effectLst>
                <a:latin typeface="Palatino Linotype" pitchFamily="18" charset="0"/>
              </a:rPr>
              <a:t>JointGEM</a:t>
            </a:r>
            <a:r>
              <a:rPr lang="en-US" sz="3200" b="1" dirty="0" smtClean="0">
                <a:solidFill>
                  <a:schemeClr val="tx1">
                    <a:lumMod val="75000"/>
                    <a:lumOff val="25000"/>
                  </a:schemeClr>
                </a:solidFill>
                <a:effectLst>
                  <a:outerShdw blurRad="38100" dist="38100" dir="2700000" algn="tl">
                    <a:srgbClr val="000000">
                      <a:alpha val="43137"/>
                    </a:srgbClr>
                  </a:outerShdw>
                </a:effectLst>
                <a:latin typeface="Palatino Linotype" pitchFamily="18" charset="0"/>
              </a:rPr>
              <a:t> Meeting at HIP</a:t>
            </a:r>
          </a:p>
          <a:p>
            <a:pPr algn="ctr"/>
            <a:r>
              <a:rPr lang="en-US" sz="3200" b="1" dirty="0" smtClean="0">
                <a:solidFill>
                  <a:schemeClr val="tx1">
                    <a:lumMod val="75000"/>
                    <a:lumOff val="25000"/>
                  </a:schemeClr>
                </a:solidFill>
                <a:effectLst>
                  <a:outerShdw blurRad="38100" dist="38100" dir="2700000" algn="tl">
                    <a:srgbClr val="000000">
                      <a:alpha val="43137"/>
                    </a:srgbClr>
                  </a:outerShdw>
                </a:effectLst>
                <a:latin typeface="Palatino Linotype" pitchFamily="18" charset="0"/>
              </a:rPr>
              <a:t>Helsinki, July 15, 2010</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lang="en-US" sz="3200" dirty="0" smtClean="0">
                <a:solidFill>
                  <a:schemeClr val="bg1"/>
                </a:solidFill>
                <a:latin typeface="Palatino Linotype" pitchFamily="18" charset="0"/>
              </a:rPr>
              <a:t>              Development </a:t>
            </a:r>
            <a:r>
              <a:rPr lang="en-US" sz="3200" dirty="0">
                <a:solidFill>
                  <a:schemeClr val="bg1"/>
                </a:solidFill>
                <a:latin typeface="Palatino Linotype" pitchFamily="18" charset="0"/>
              </a:rPr>
              <a:t>of large </a:t>
            </a:r>
            <a:r>
              <a:rPr lang="en-US" sz="3200" dirty="0" smtClean="0">
                <a:solidFill>
                  <a:schemeClr val="bg1"/>
                </a:solidFill>
                <a:latin typeface="Palatino Linotype" pitchFamily="18" charset="0"/>
              </a:rPr>
              <a:t>readout </a:t>
            </a:r>
          </a:p>
          <a:p>
            <a:r>
              <a:rPr lang="en-US" sz="3200" dirty="0">
                <a:solidFill>
                  <a:schemeClr val="bg1"/>
                </a:solidFill>
                <a:latin typeface="Palatino Linotype" pitchFamily="18" charset="0"/>
              </a:rPr>
              <a:t> </a:t>
            </a:r>
            <a:r>
              <a:rPr lang="en-US" sz="3200" dirty="0" smtClean="0">
                <a:solidFill>
                  <a:schemeClr val="bg1"/>
                </a:solidFill>
                <a:latin typeface="Palatino Linotype" pitchFamily="18" charset="0"/>
              </a:rPr>
              <a:t>                              structures</a:t>
            </a:r>
            <a:endParaRPr lang="de-DE" sz="3200" dirty="0">
              <a:solidFill>
                <a:schemeClr val="bg1"/>
              </a:solidFill>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18433" name="Rectangle 1"/>
          <p:cNvSpPr>
            <a:spLocks noChangeArrowheads="1"/>
          </p:cNvSpPr>
          <p:nvPr/>
        </p:nvSpPr>
        <p:spPr bwMode="auto">
          <a:xfrm>
            <a:off x="467544" y="1936576"/>
            <a:ext cx="810039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of a 30 cm diameter pad plane with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hexagonal</a:t>
            </a:r>
          </a:p>
          <a:p>
            <a:pPr marL="0" marR="0" lvl="0" indent="0" algn="l" defTabSz="914400" rtl="0" eaLnBrk="1" fontAlgn="base" latinLnBrk="0" hangingPunct="1">
              <a:lnSpc>
                <a:spcPct val="100000"/>
              </a:lnSpc>
              <a:spcBef>
                <a:spcPct val="0"/>
              </a:spcBef>
              <a:spcAft>
                <a:spcPct val="0"/>
              </a:spcAft>
              <a:buClrTx/>
              <a:buSzTx/>
              <a:tabLst/>
            </a:pPr>
            <a:r>
              <a:rPr lang="en-US" sz="2400" dirty="0" smtClean="0">
                <a:solidFill>
                  <a:srgbClr val="000000"/>
                </a:solidFill>
                <a:latin typeface="Palatino Linotype" pitchFamily="18" charset="0"/>
                <a:ea typeface="ヒラギノ角ゴ Pro W3"/>
              </a:rPr>
              <a:t>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pads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(with 10000 pads) for the GEM-TPC prototype.</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kumimoji="0" lang="de-DE" sz="24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Development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of tools for the semi-automated design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of pad-planes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for a variety of pad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shapes</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(hexagon</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arc-like).</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rPr>
              <a:t>   Studies </a:t>
            </a:r>
            <a:r>
              <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rPr>
              <a:t>for a readout plane of 1.4m diameter for the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rPr>
              <a:t>     PANDA </a:t>
            </a:r>
            <a:r>
              <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rPr>
              <a:t>GEM-Tracker.</a:t>
            </a:r>
            <a:r>
              <a:rPr kumimoji="0" lang="de-DE" sz="2400" b="0" i="0" u="none" strike="noStrike" cap="none" normalizeH="0" baseline="0" dirty="0" smtClean="0">
                <a:ln>
                  <a:noFill/>
                </a:ln>
                <a:solidFill>
                  <a:schemeClr val="tx1"/>
                </a:solidFill>
                <a:effectLst/>
                <a:latin typeface="Palatino Linotype" pitchFamily="18"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836712"/>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36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r>
              <a:rPr lang="en-US" sz="3600" dirty="0" smtClean="0">
                <a:solidFill>
                  <a:schemeClr val="bg1"/>
                </a:solidFill>
              </a:rPr>
              <a:t>Quality control and calibration</a:t>
            </a:r>
            <a:endParaRPr lang="de-DE" sz="3600" dirty="0">
              <a:solidFill>
                <a:schemeClr val="bg1"/>
              </a:solidFill>
            </a:endParaRPr>
          </a:p>
        </p:txBody>
      </p:sp>
      <p:pic>
        <p:nvPicPr>
          <p:cNvPr id="3" name="Picture 1285" descr="Logo_2"/>
          <p:cNvPicPr>
            <a:picLocks noChangeAspect="1" noChangeArrowheads="1"/>
          </p:cNvPicPr>
          <p:nvPr/>
        </p:nvPicPr>
        <p:blipFill>
          <a:blip r:embed="rId2" cstate="print"/>
          <a:srcRect/>
          <a:stretch>
            <a:fillRect/>
          </a:stretch>
        </p:blipFill>
        <p:spPr bwMode="auto">
          <a:xfrm>
            <a:off x="8316416" y="0"/>
            <a:ext cx="827616" cy="855399"/>
          </a:xfrm>
          <a:prstGeom prst="rect">
            <a:avLst/>
          </a:prstGeom>
          <a:noFill/>
          <a:ln w="9525">
            <a:noFill/>
            <a:miter lim="800000"/>
            <a:headEnd/>
            <a:tailEnd/>
          </a:ln>
        </p:spPr>
      </p:pic>
      <p:sp>
        <p:nvSpPr>
          <p:cNvPr id="3073" name="Rectangle 1"/>
          <p:cNvSpPr>
            <a:spLocks noChangeArrowheads="1"/>
          </p:cNvSpPr>
          <p:nvPr/>
        </p:nvSpPr>
        <p:spPr bwMode="auto">
          <a:xfrm>
            <a:off x="395536" y="1073641"/>
            <a:ext cx="8424936"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“High Resolution Scanning System” for investigating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endParaRP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GEM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foils has been built and first tests have been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endParaRP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successfully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carried out</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kumimoji="0" lang="de-DE" sz="10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Additional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work on the design of various tools and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endParaRPr>
          </a:p>
          <a:p>
            <a:pPr marL="0" marR="0" lvl="0" indent="0" algn="l" defTabSz="914400" rtl="0" eaLnBrk="0" fontAlgn="base" latinLnBrk="0" hangingPunct="0">
              <a:lnSpc>
                <a:spcPct val="100000"/>
              </a:lnSpc>
              <a:spcBef>
                <a:spcPct val="0"/>
              </a:spcBef>
              <a:spcAft>
                <a:spcPct val="0"/>
              </a:spcAft>
              <a:buClrTx/>
              <a:buSzTx/>
              <a:tabLst/>
            </a:pPr>
            <a:r>
              <a:rPr lang="en-US" sz="2400" dirty="0" smtClean="0">
                <a:solidFill>
                  <a:srgbClr val="000000"/>
                </a:solidFill>
                <a:latin typeface="Palatino Linotype" pitchFamily="18" charset="0"/>
                <a:ea typeface="ヒラギノ角ゴ Pro W3"/>
              </a:rPr>
              <a:t> </a:t>
            </a:r>
            <a:r>
              <a:rPr lang="en-US" sz="2400" dirty="0" smtClean="0">
                <a:solidFill>
                  <a:srgbClr val="000000"/>
                </a:solidFill>
                <a:latin typeface="Palatino Linotype" pitchFamily="18" charset="0"/>
                <a:ea typeface="ヒラギノ角ゴ Pro W3"/>
              </a:rPr>
              <a:t>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facilities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to investigate the optical and electrical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endParaRPr>
          </a:p>
          <a:p>
            <a:pPr marL="0" marR="0" lvl="0" indent="0" algn="l" defTabSz="914400" rtl="0" eaLnBrk="0" fontAlgn="base" latinLnBrk="0" hangingPunct="0">
              <a:lnSpc>
                <a:spcPct val="100000"/>
              </a:lnSpc>
              <a:spcBef>
                <a:spcPct val="0"/>
              </a:spcBef>
              <a:spcAft>
                <a:spcPct val="0"/>
              </a:spcAft>
              <a:buClrTx/>
              <a:buSzTx/>
              <a:tabLst/>
            </a:pPr>
            <a:r>
              <a:rPr lang="en-US" sz="2400" dirty="0" smtClean="0">
                <a:solidFill>
                  <a:srgbClr val="000000"/>
                </a:solidFill>
                <a:latin typeface="Palatino Linotype" pitchFamily="18" charset="0"/>
                <a:ea typeface="ヒラギノ角ゴ Pro W3"/>
              </a:rPr>
              <a:t> </a:t>
            </a:r>
            <a:r>
              <a:rPr lang="en-US" sz="2400" dirty="0" smtClean="0">
                <a:solidFill>
                  <a:srgbClr val="000000"/>
                </a:solidFill>
                <a:latin typeface="Palatino Linotype" pitchFamily="18" charset="0"/>
                <a:ea typeface="ヒラギノ角ゴ Pro W3"/>
              </a:rPr>
              <a:t>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properties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of GEM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structures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are ongoing</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t>
            </a:r>
            <a:endParaRPr kumimoji="0" lang="de-DE" sz="24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lang="de-DE" sz="1000" dirty="0" smtClean="0">
              <a:latin typeface="Palatino Linotype" pitchFamily="18" charset="0"/>
              <a:ea typeface="ヒラギノ角ゴ Pro W3"/>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Palatino Linotype" pitchFamily="18" charset="0"/>
                <a:ea typeface="ヒラギノ角ゴ Pro W3"/>
              </a:rPr>
              <a:t>   Developments </a:t>
            </a:r>
            <a:r>
              <a:rPr kumimoji="0" lang="en-US" sz="2400" b="0" i="0" u="none" strike="noStrike" cap="none" normalizeH="0" baseline="0" dirty="0" smtClean="0">
                <a:ln>
                  <a:noFill/>
                </a:ln>
                <a:solidFill>
                  <a:schemeClr val="tx1"/>
                </a:solidFill>
                <a:effectLst/>
                <a:latin typeface="Palatino Linotype" pitchFamily="18" charset="0"/>
                <a:ea typeface="ヒラギノ角ゴ Pro W3"/>
              </a:rPr>
              <a:t>to improve the data acquisition software </a:t>
            </a:r>
            <a:endParaRPr kumimoji="0" lang="en-US" sz="2400" b="0" i="0" u="none" strike="noStrike" cap="none" normalizeH="0" baseline="0" dirty="0" smtClean="0">
              <a:ln>
                <a:noFill/>
              </a:ln>
              <a:solidFill>
                <a:schemeClr val="tx1"/>
              </a:solidFill>
              <a:effectLst/>
              <a:latin typeface="Palatino Linotype" pitchFamily="18" charset="0"/>
              <a:ea typeface="ヒラギノ角ゴ Pro W3"/>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Palatino Linotype" pitchFamily="18" charset="0"/>
                <a:ea typeface="ヒラギノ角ゴ Pro W3"/>
              </a:rPr>
              <a:t>     for </a:t>
            </a:r>
            <a:r>
              <a:rPr kumimoji="0" lang="en-US" sz="2400" b="0" i="0" u="none" strike="noStrike" cap="none" normalizeH="0" baseline="0" dirty="0" smtClean="0">
                <a:ln>
                  <a:noFill/>
                </a:ln>
                <a:solidFill>
                  <a:schemeClr val="tx1"/>
                </a:solidFill>
                <a:effectLst/>
                <a:latin typeface="Palatino Linotype" pitchFamily="18" charset="0"/>
                <a:ea typeface="ヒラギノ角ゴ Pro W3"/>
              </a:rPr>
              <a:t>the High Resolution Scanning System are going on, </a:t>
            </a:r>
            <a:endParaRPr kumimoji="0" lang="en-US" sz="2400" b="0" i="0" u="none" strike="noStrike" cap="none" normalizeH="0" baseline="0" dirty="0" smtClean="0">
              <a:ln>
                <a:noFill/>
              </a:ln>
              <a:solidFill>
                <a:schemeClr val="tx1"/>
              </a:solidFill>
              <a:effectLst/>
              <a:latin typeface="Palatino Linotype" pitchFamily="18" charset="0"/>
              <a:ea typeface="ヒラギノ角ゴ Pro W3"/>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Palatino Linotype" pitchFamily="18" charset="0"/>
                <a:ea typeface="ヒラギノ角ゴ Pro W3"/>
              </a:rPr>
              <a:t>     with </a:t>
            </a:r>
            <a:r>
              <a:rPr kumimoji="0" lang="en-US" sz="2400" b="0" i="0" u="none" strike="noStrike" cap="none" normalizeH="0" baseline="0" dirty="0" smtClean="0">
                <a:ln>
                  <a:noFill/>
                </a:ln>
                <a:solidFill>
                  <a:schemeClr val="tx1"/>
                </a:solidFill>
                <a:effectLst/>
                <a:latin typeface="Palatino Linotype" pitchFamily="18" charset="0"/>
                <a:ea typeface="ヒラギノ角ゴ Pro W3"/>
              </a:rPr>
              <a:t>important parts already tested. </a:t>
            </a:r>
            <a:endParaRPr kumimoji="0" lang="en-US" sz="2400" b="0" i="0" u="none" strike="noStrike" cap="none" normalizeH="0" baseline="0" dirty="0" smtClean="0">
              <a:ln>
                <a:noFill/>
              </a:ln>
              <a:solidFill>
                <a:schemeClr val="tx1"/>
              </a:solidFill>
              <a:effectLst/>
              <a:latin typeface="Palatino Linotype" pitchFamily="18" charset="0"/>
              <a:ea typeface="ヒラギノ角ゴ Pro W3"/>
            </a:endParaRPr>
          </a:p>
          <a:p>
            <a:pPr marL="0" marR="0" lvl="0" indent="0" algn="l" defTabSz="914400" rtl="0" eaLnBrk="0" fontAlgn="base" latinLnBrk="0" hangingPunct="0">
              <a:lnSpc>
                <a:spcPct val="100000"/>
              </a:lnSpc>
              <a:spcBef>
                <a:spcPct val="0"/>
              </a:spcBef>
              <a:spcAft>
                <a:spcPct val="0"/>
              </a:spcAft>
              <a:buClrTx/>
              <a:buSzTx/>
              <a:tabLst/>
            </a:pPr>
            <a:endParaRPr kumimoji="0" lang="de-DE" sz="10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and construction of various tools for quality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assurance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and reproducible fabrication of detector parts</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1000" b="0" i="0" u="none" strike="noStrike" cap="none" normalizeH="0" baseline="0" dirty="0" smtClean="0">
              <a:ln>
                <a:noFill/>
              </a:ln>
              <a:solidFill>
                <a:schemeClr val="tx1"/>
              </a:solidFill>
              <a:effectLst/>
              <a:latin typeface="Palatino Linotype" pitchFamily="18" charset="0"/>
              <a:ea typeface="ヒラギノ角ゴ Pro W3"/>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Palatino Linotype" pitchFamily="18" charset="0"/>
                <a:ea typeface="ヒラギノ角ゴ Pro W3"/>
                <a:cs typeface="Times New Roman" pitchFamily="18" charset="0"/>
              </a:rPr>
              <a:t>   Calibration </a:t>
            </a:r>
            <a:r>
              <a:rPr kumimoji="0" lang="en-US" sz="2400" b="0" i="0" u="none" strike="noStrike" cap="none" normalizeH="0" baseline="0" dirty="0" smtClean="0">
                <a:ln>
                  <a:noFill/>
                </a:ln>
                <a:solidFill>
                  <a:schemeClr val="tx1"/>
                </a:solidFill>
                <a:effectLst/>
                <a:latin typeface="Palatino Linotype" pitchFamily="18" charset="0"/>
                <a:ea typeface="ヒラギノ角ゴ Pro W3"/>
                <a:cs typeface="Times New Roman" pitchFamily="18" charset="0"/>
              </a:rPr>
              <a:t>procedures are defined and first tests </a:t>
            </a:r>
            <a:r>
              <a:rPr kumimoji="0" lang="en-US" sz="2400" b="0" i="0" u="none" strike="noStrike" cap="none" normalizeH="0" baseline="0" dirty="0" smtClean="0">
                <a:ln>
                  <a:noFill/>
                </a:ln>
                <a:solidFill>
                  <a:schemeClr val="tx1"/>
                </a:solidFill>
                <a:effectLst/>
                <a:latin typeface="Palatino Linotype" pitchFamily="18" charset="0"/>
                <a:ea typeface="ヒラギノ角ゴ Pro W3"/>
                <a:cs typeface="Times New Roman" pitchFamily="18" charset="0"/>
              </a:rPr>
              <a:t>have</a:t>
            </a:r>
          </a:p>
          <a:p>
            <a:pPr marL="0" marR="0" lvl="0" indent="0" algn="l" defTabSz="914400" rtl="0" eaLnBrk="0" fontAlgn="base" latinLnBrk="0" hangingPunct="0">
              <a:lnSpc>
                <a:spcPct val="100000"/>
              </a:lnSpc>
              <a:spcBef>
                <a:spcPct val="0"/>
              </a:spcBef>
              <a:spcAft>
                <a:spcPct val="0"/>
              </a:spcAft>
              <a:buClrTx/>
              <a:buSzTx/>
              <a:tabLst/>
            </a:pPr>
            <a:r>
              <a:rPr lang="en-US" sz="2400" dirty="0" smtClean="0">
                <a:latin typeface="Palatino Linotype" pitchFamily="18" charset="0"/>
                <a:ea typeface="ヒラギノ角ゴ Pro W3"/>
                <a:cs typeface="Times New Roman" pitchFamily="18" charset="0"/>
              </a:rPr>
              <a:t> </a:t>
            </a:r>
            <a:r>
              <a:rPr lang="en-US" sz="2400" dirty="0" smtClean="0">
                <a:latin typeface="Palatino Linotype" pitchFamily="18" charset="0"/>
                <a:ea typeface="ヒラギノ角ゴ Pro W3"/>
                <a:cs typeface="Times New Roman" pitchFamily="18" charset="0"/>
              </a:rPr>
              <a:t>   </a:t>
            </a:r>
            <a:r>
              <a:rPr kumimoji="0" lang="en-US" sz="2400" b="0" i="0" u="none" strike="noStrike" cap="none" normalizeH="0" baseline="0" dirty="0" smtClean="0">
                <a:ln>
                  <a:noFill/>
                </a:ln>
                <a:solidFill>
                  <a:schemeClr val="tx1"/>
                </a:solidFill>
                <a:effectLst/>
                <a:latin typeface="Palatino Linotype" pitchFamily="18" charset="0"/>
                <a:ea typeface="ヒラギノ角ゴ Pro W3"/>
                <a:cs typeface="Times New Roman" pitchFamily="18" charset="0"/>
              </a:rPr>
              <a:t> been performed </a:t>
            </a:r>
            <a:r>
              <a:rPr kumimoji="0" lang="en-US" sz="2400" b="0" i="0" u="none" strike="noStrike" cap="none" normalizeH="0" baseline="0" dirty="0" smtClean="0">
                <a:ln>
                  <a:noFill/>
                </a:ln>
                <a:solidFill>
                  <a:schemeClr val="tx1"/>
                </a:solidFill>
                <a:effectLst/>
                <a:latin typeface="Palatino Linotype" pitchFamily="18" charset="0"/>
                <a:ea typeface="ヒラギノ角ゴ Pro W3"/>
                <a:cs typeface="Times New Roman" pitchFamily="18" charset="0"/>
              </a:rPr>
              <a:t>on a prototype setup of a triple </a:t>
            </a:r>
            <a:r>
              <a:rPr kumimoji="0" lang="en-US" sz="2400" b="0" i="0" u="none" strike="noStrike" cap="none" normalizeH="0" baseline="0" dirty="0" smtClean="0">
                <a:ln>
                  <a:noFill/>
                </a:ln>
                <a:solidFill>
                  <a:schemeClr val="tx1"/>
                </a:solidFill>
                <a:effectLst/>
                <a:latin typeface="Palatino Linotype" pitchFamily="18" charset="0"/>
                <a:ea typeface="ヒラギノ角ゴ Pro W3"/>
                <a:cs typeface="Times New Roman" pitchFamily="18" charset="0"/>
              </a:rPr>
              <a:t>GEM.</a:t>
            </a:r>
            <a:r>
              <a:rPr kumimoji="0" lang="de-DE" sz="2400" b="0" i="0" u="none" strike="noStrike" cap="none" normalizeH="0" baseline="0" dirty="0" smtClean="0">
                <a:ln>
                  <a:noFill/>
                </a:ln>
                <a:solidFill>
                  <a:schemeClr val="tx1"/>
                </a:solidFill>
                <a:effectLst/>
                <a:latin typeface="Palatino Linotype" pitchFamily="18" charset="0"/>
              </a:rPr>
              <a:t> </a:t>
            </a:r>
            <a:endParaRPr kumimoji="0" lang="de-DE" sz="2400" b="0" i="0" u="none" strike="noStrike" cap="none" normalizeH="0" baseline="0" dirty="0" smtClean="0">
              <a:ln>
                <a:noFill/>
              </a:ln>
              <a:solidFill>
                <a:schemeClr val="tx1"/>
              </a:solidFill>
              <a:effectLst/>
              <a:latin typeface="Palatino Linotyp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pPr>
              <a:spcBef>
                <a:spcPts val="600"/>
              </a:spcBef>
            </a:pPr>
            <a:r>
              <a:rPr kumimoji="0" lang="en-US" sz="9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9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pPr>
              <a:spcBef>
                <a:spcPts val="600"/>
              </a:spcBef>
            </a:pPr>
            <a:r>
              <a:rPr lang="en-US" sz="3200" b="1" dirty="0" smtClean="0">
                <a:solidFill>
                  <a:schemeClr val="bg1"/>
                </a:solidFill>
                <a:effectLst>
                  <a:outerShdw blurRad="38100" dist="38100" dir="2700000" algn="tl">
                    <a:srgbClr val="000000">
                      <a:alpha val="43137"/>
                    </a:srgbClr>
                  </a:outerShdw>
                </a:effectLst>
                <a:latin typeface="Palatino Linotype" pitchFamily="18" charset="0"/>
              </a:rPr>
              <a:t>                       Material </a:t>
            </a:r>
            <a:r>
              <a:rPr lang="en-US" sz="3200" b="1" dirty="0" smtClean="0">
                <a:solidFill>
                  <a:schemeClr val="bg1"/>
                </a:solidFill>
                <a:effectLst>
                  <a:outerShdw blurRad="38100" dist="38100" dir="2700000" algn="tl">
                    <a:srgbClr val="000000">
                      <a:alpha val="43137"/>
                    </a:srgbClr>
                  </a:outerShdw>
                </a:effectLst>
                <a:latin typeface="Palatino Linotype" pitchFamily="18" charset="0"/>
              </a:rPr>
              <a:t>research</a:t>
            </a:r>
            <a:endParaRPr lang="de-DE" sz="32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2049" name="Rectangle 1"/>
          <p:cNvSpPr>
            <a:spLocks noChangeArrowheads="1"/>
          </p:cNvSpPr>
          <p:nvPr/>
        </p:nvSpPr>
        <p:spPr bwMode="auto">
          <a:xfrm>
            <a:off x="467544" y="1588150"/>
            <a:ext cx="8136904"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of an aging test stand to investigate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material</a:t>
            </a: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properties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with respect to their influence on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detector</a:t>
            </a: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performance.</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lang="en-US" sz="2400" dirty="0" smtClean="0">
              <a:solidFill>
                <a:srgbClr val="000000"/>
              </a:solidFill>
              <a:latin typeface="Palatino Linotype" pitchFamily="18" charset="0"/>
              <a:ea typeface="ヒラギノ角ゴ Pro W3"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   Selection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and partial test of various materials for the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     mechanical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and electrical parts of the detector systems.</a:t>
            </a:r>
            <a:r>
              <a:rPr kumimoji="0" lang="de-DE" sz="2400" b="0" i="0" u="none" strike="noStrike" cap="none" normalizeH="0" baseline="0" dirty="0" smtClean="0">
                <a:ln>
                  <a:noFill/>
                </a:ln>
                <a:solidFill>
                  <a:schemeClr val="tx1"/>
                </a:solidFill>
                <a:effectLst/>
                <a:latin typeface="Palatino Linotype" pitchFamily="18" charset="0"/>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268760"/>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36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r>
              <a:rPr kumimoji="0" lang="en-US" sz="36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r>
              <a:rPr lang="en-US" sz="3600" b="1" dirty="0" smtClean="0">
                <a:solidFill>
                  <a:schemeClr val="bg1"/>
                </a:solidFill>
                <a:effectLst>
                  <a:outerShdw blurRad="38100" dist="38100" dir="2700000" algn="tl">
                    <a:srgbClr val="000000"/>
                  </a:outerShdw>
                </a:effectLst>
                <a:latin typeface="Palatino Linotype" pitchFamily="18" charset="0"/>
                <a:ea typeface="+mj-ea"/>
                <a:cs typeface="+mj-cs"/>
              </a:rPr>
              <a:t>Light-weight </a:t>
            </a:r>
            <a:r>
              <a:rPr lang="en-US" sz="3600" b="1" dirty="0" smtClean="0">
                <a:solidFill>
                  <a:schemeClr val="bg1"/>
                </a:solidFill>
                <a:effectLst>
                  <a:outerShdw blurRad="38100" dist="38100" dir="2700000" algn="tl">
                    <a:srgbClr val="000000"/>
                  </a:outerShdw>
                </a:effectLst>
                <a:latin typeface="Palatino Linotype" pitchFamily="18" charset="0"/>
                <a:ea typeface="+mj-ea"/>
                <a:cs typeface="+mj-cs"/>
              </a:rPr>
              <a:t>frames and </a:t>
            </a:r>
            <a:endParaRPr lang="en-US" sz="3600" b="1" dirty="0" smtClean="0">
              <a:solidFill>
                <a:schemeClr val="bg1"/>
              </a:solidFill>
              <a:effectLst>
                <a:outerShdw blurRad="38100" dist="38100" dir="2700000" algn="tl">
                  <a:srgbClr val="000000"/>
                </a:outerShdw>
              </a:effectLst>
              <a:latin typeface="Palatino Linotype" pitchFamily="18" charset="0"/>
              <a:ea typeface="+mj-ea"/>
              <a:cs typeface="+mj-cs"/>
            </a:endParaRPr>
          </a:p>
          <a:p>
            <a:r>
              <a:rPr lang="en-US" sz="3600" b="1" dirty="0" smtClean="0">
                <a:solidFill>
                  <a:schemeClr val="bg1"/>
                </a:solidFill>
                <a:effectLst>
                  <a:outerShdw blurRad="38100" dist="38100" dir="2700000" algn="tl">
                    <a:srgbClr val="000000"/>
                  </a:outerShdw>
                </a:effectLst>
                <a:latin typeface="Palatino Linotype" pitchFamily="18" charset="0"/>
                <a:ea typeface="+mj-ea"/>
                <a:cs typeface="+mj-cs"/>
              </a:rPr>
              <a:t>                   support </a:t>
            </a:r>
            <a:r>
              <a:rPr lang="en-US" sz="3600" b="1" dirty="0" smtClean="0">
                <a:solidFill>
                  <a:schemeClr val="bg1"/>
                </a:solidFill>
                <a:effectLst>
                  <a:outerShdw blurRad="38100" dist="38100" dir="2700000" algn="tl">
                    <a:srgbClr val="000000"/>
                  </a:outerShdw>
                </a:effectLst>
                <a:latin typeface="Palatino Linotype" pitchFamily="18" charset="0"/>
                <a:ea typeface="+mj-ea"/>
                <a:cs typeface="+mj-cs"/>
              </a:rPr>
              <a:t>structures</a:t>
            </a:r>
            <a:endParaRPr lang="de-DE" sz="3600" dirty="0">
              <a:solidFill>
                <a:schemeClr val="bg1"/>
              </a:solidFill>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1025" name="Rectangle 1"/>
          <p:cNvSpPr>
            <a:spLocks noChangeArrowheads="1"/>
          </p:cNvSpPr>
          <p:nvPr/>
        </p:nvSpPr>
        <p:spPr bwMode="auto">
          <a:xfrm>
            <a:off x="323528" y="1340768"/>
            <a:ext cx="8388424"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Optimized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light-weight design for the Panda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GEM-Discs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detector</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kumimoji="0" lang="de-DE" sz="8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Optimized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design of the GEM- and CGEM assembly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for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the construction of prototypes</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de-DE" sz="8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Optimized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ultra light-weight design of the field cage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and its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support structure for the GEM-TPC prototype</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de-DE" sz="8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and construction of the support structure for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the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GEM-TPC and CGEM prototype</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de-DE" sz="8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Working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on the final design of the support structure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for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the PANDA GEM-TPC</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8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of the outer-skeleton support structure for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the</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     PANDA GEM-Discs</a:t>
            </a:r>
            <a:r>
              <a:rPr lang="de-DE" sz="2400" dirty="0" smtClean="0">
                <a:latin typeface="Palatino Linotype" pitchFamily="18" charset="0"/>
              </a:rPr>
              <a:t>.</a:t>
            </a:r>
            <a:endParaRPr kumimoji="0" lang="de-DE" sz="2400" b="0" i="0" u="none" strike="noStrike" cap="none" normalizeH="0" baseline="0" dirty="0" smtClean="0">
              <a:ln>
                <a:noFill/>
              </a:ln>
              <a:solidFill>
                <a:schemeClr val="tx1"/>
              </a:solidFill>
              <a:effectLst/>
              <a:latin typeface="Palatino Linotyp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0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0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outerShdw>
                </a:effectLst>
                <a:latin typeface="Palatino Linotype" pitchFamily="18" charset="0"/>
                <a:ea typeface="+mj-ea"/>
                <a:cs typeface="+mj-cs"/>
              </a:rPr>
              <a:t>		Use of other resources</a:t>
            </a:r>
            <a:endParaRPr lang="de-DE" sz="3600" dirty="0">
              <a:solidFill>
                <a:schemeClr val="bg1"/>
              </a:solidFill>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6145" name="Rectangle 1"/>
          <p:cNvSpPr>
            <a:spLocks noChangeArrowheads="1"/>
          </p:cNvSpPr>
          <p:nvPr/>
        </p:nvSpPr>
        <p:spPr bwMode="auto">
          <a:xfrm>
            <a:off x="611560" y="1628800"/>
            <a:ext cx="853244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r>
              <a:rPr kumimoji="0" lang="en-US" sz="2400" i="0" u="none" strike="noStrike" cap="none" normalizeH="0" baseline="0" dirty="0" smtClean="0">
                <a:ln>
                  <a:noFill/>
                </a:ln>
                <a:effectLst/>
                <a:latin typeface="Palatino Linotype" pitchFamily="18" charset="0"/>
                <a:ea typeface="Times New Roman" pitchFamily="18" charset="0"/>
              </a:rPr>
              <a:t>   Electron Stretcher </a:t>
            </a:r>
            <a:r>
              <a:rPr kumimoji="0" lang="en-US" sz="2400" i="0" u="none" strike="noStrike" cap="none" normalizeH="0" baseline="0" dirty="0" err="1" smtClean="0">
                <a:ln>
                  <a:noFill/>
                </a:ln>
                <a:effectLst/>
                <a:latin typeface="Palatino Linotype" pitchFamily="18" charset="0"/>
                <a:ea typeface="Times New Roman" pitchFamily="18" charset="0"/>
              </a:rPr>
              <a:t>Anlage</a:t>
            </a:r>
            <a:r>
              <a:rPr kumimoji="0" lang="en-US" sz="2400" i="0" u="none" strike="noStrike" cap="none" normalizeH="0" baseline="0" dirty="0" smtClean="0">
                <a:ln>
                  <a:noFill/>
                </a:ln>
                <a:effectLst/>
                <a:latin typeface="Palatino Linotype" pitchFamily="18" charset="0"/>
                <a:ea typeface="Times New Roman" pitchFamily="18" charset="0"/>
              </a:rPr>
              <a:t> ELSA (Bonn, Germany): </a:t>
            </a:r>
          </a:p>
          <a:p>
            <a:pPr marL="0" marR="0" lvl="0" indent="0" algn="l" defTabSz="914400" rtl="0" eaLnBrk="1" fontAlgn="base" latinLnBrk="0" hangingPunct="1">
              <a:lnSpc>
                <a:spcPct val="100000"/>
              </a:lnSpc>
              <a:spcBef>
                <a:spcPct val="0"/>
              </a:spcBef>
              <a:spcAft>
                <a:spcPct val="0"/>
              </a:spcAft>
              <a:buClrTx/>
              <a:buSzTx/>
              <a:tabLst/>
            </a:pPr>
            <a:r>
              <a:rPr kumimoji="0" lang="en-US" sz="2400" i="0" u="none" strike="noStrike" cap="none" normalizeH="0" baseline="0" dirty="0" smtClean="0">
                <a:ln>
                  <a:noFill/>
                </a:ln>
                <a:effectLst/>
                <a:latin typeface="Palatino Linotype" pitchFamily="18" charset="0"/>
                <a:ea typeface="Times New Roman" pitchFamily="18" charset="0"/>
              </a:rPr>
              <a:t>      GEM-TPC beam tests</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Ø"/>
              <a:tabLst/>
            </a:pPr>
            <a:endParaRPr kumimoji="0" lang="de-DE" sz="2400" i="0" u="none" strike="noStrike" cap="none" normalizeH="0" baseline="0" dirty="0" smtClean="0">
              <a:ln>
                <a:noFill/>
              </a:ln>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de-DE" sz="2400" i="0" u="none" strike="noStrike" cap="none" normalizeH="0" baseline="0" dirty="0" smtClean="0">
                <a:ln>
                  <a:noFill/>
                </a:ln>
                <a:effectLst/>
                <a:latin typeface="Palatino Linotype" pitchFamily="18" charset="0"/>
                <a:ea typeface="Times New Roman" pitchFamily="18" charset="0"/>
              </a:rPr>
              <a:t>   CERN SPS (</a:t>
            </a:r>
            <a:r>
              <a:rPr kumimoji="0" lang="de-DE" sz="2400" i="0" u="none" strike="noStrike" cap="none" normalizeH="0" baseline="0" dirty="0" err="1" smtClean="0">
                <a:ln>
                  <a:noFill/>
                </a:ln>
                <a:effectLst/>
                <a:latin typeface="Palatino Linotype" pitchFamily="18" charset="0"/>
                <a:ea typeface="Times New Roman" pitchFamily="18" charset="0"/>
              </a:rPr>
              <a:t>Geneva</a:t>
            </a:r>
            <a:r>
              <a:rPr kumimoji="0" lang="de-DE" sz="2400" i="0" u="none" strike="noStrike" cap="none" normalizeH="0" baseline="0" dirty="0" smtClean="0">
                <a:ln>
                  <a:noFill/>
                </a:ln>
                <a:effectLst/>
                <a:latin typeface="Palatino Linotype" pitchFamily="18" charset="0"/>
                <a:ea typeface="Times New Roman" pitchFamily="18" charset="0"/>
              </a:rPr>
              <a:t>, </a:t>
            </a:r>
            <a:r>
              <a:rPr kumimoji="0" lang="de-DE" sz="2400" i="0" u="none" strike="noStrike" cap="none" normalizeH="0" baseline="0" dirty="0" err="1" smtClean="0">
                <a:ln>
                  <a:noFill/>
                </a:ln>
                <a:effectLst/>
                <a:latin typeface="Palatino Linotype" pitchFamily="18" charset="0"/>
                <a:ea typeface="Times New Roman" pitchFamily="18" charset="0"/>
              </a:rPr>
              <a:t>Switzerland</a:t>
            </a:r>
            <a:r>
              <a:rPr kumimoji="0" lang="de-DE" sz="2400" i="0" u="none" strike="noStrike" cap="none" normalizeH="0" baseline="0" dirty="0" smtClean="0">
                <a:ln>
                  <a:noFill/>
                </a:ln>
                <a:effectLst/>
                <a:latin typeface="Palatino Linotype" pitchFamily="18" charset="0"/>
                <a:ea typeface="Times New Roman" pitchFamily="18" charset="0"/>
              </a:rPr>
              <a:t>): </a:t>
            </a:r>
          </a:p>
          <a:p>
            <a:pPr marL="0" marR="0" lvl="0" indent="0" algn="l" defTabSz="914400" rtl="0" eaLnBrk="0" fontAlgn="base" latinLnBrk="0" hangingPunct="0">
              <a:lnSpc>
                <a:spcPct val="100000"/>
              </a:lnSpc>
              <a:spcBef>
                <a:spcPct val="0"/>
              </a:spcBef>
              <a:spcAft>
                <a:spcPct val="0"/>
              </a:spcAft>
              <a:buClrTx/>
              <a:buSzTx/>
              <a:tabLst/>
            </a:pPr>
            <a:r>
              <a:rPr kumimoji="0" lang="de-DE" sz="2400" i="0" u="none" strike="noStrike" cap="none" normalizeH="0" baseline="0" dirty="0" smtClean="0">
                <a:ln>
                  <a:noFill/>
                </a:ln>
                <a:effectLst/>
                <a:latin typeface="Palatino Linotype" pitchFamily="18" charset="0"/>
                <a:ea typeface="Times New Roman" pitchFamily="18" charset="0"/>
              </a:rPr>
              <a:t>      </a:t>
            </a:r>
            <a:r>
              <a:rPr kumimoji="0" lang="de-DE" sz="2400" i="0" u="none" strike="noStrike" cap="none" normalizeH="0" baseline="0" dirty="0" err="1" smtClean="0">
                <a:ln>
                  <a:noFill/>
                </a:ln>
                <a:effectLst/>
                <a:latin typeface="Palatino Linotype" pitchFamily="18" charset="0"/>
                <a:ea typeface="Times New Roman" pitchFamily="18" charset="0"/>
              </a:rPr>
              <a:t>PixelGEM</a:t>
            </a:r>
            <a:r>
              <a:rPr kumimoji="0" lang="de-DE" sz="2400" i="0" u="none" strike="noStrike" cap="none" normalizeH="0" baseline="0" dirty="0" smtClean="0">
                <a:ln>
                  <a:noFill/>
                </a:ln>
                <a:effectLst/>
                <a:latin typeface="Palatino Linotype" pitchFamily="18" charset="0"/>
                <a:ea typeface="Times New Roman" pitchFamily="18" charset="0"/>
              </a:rPr>
              <a:t> </a:t>
            </a:r>
            <a:r>
              <a:rPr kumimoji="0" lang="de-DE" sz="2400" i="0" u="none" strike="noStrike" cap="none" normalizeH="0" baseline="0" dirty="0" err="1" smtClean="0">
                <a:ln>
                  <a:noFill/>
                </a:ln>
                <a:effectLst/>
                <a:latin typeface="Palatino Linotype" pitchFamily="18" charset="0"/>
                <a:ea typeface="Times New Roman" pitchFamily="18" charset="0"/>
              </a:rPr>
              <a:t>tests</a:t>
            </a:r>
            <a:endParaRPr kumimoji="0" lang="de-DE" sz="2400" i="0" u="none" strike="noStrike" cap="none" normalizeH="0" baseline="0" dirty="0" smtClean="0">
              <a:ln>
                <a:noFill/>
              </a:ln>
              <a:effectLst/>
              <a:latin typeface="Palatino Linotype" pitchFamily="18"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endParaRPr kumimoji="0" lang="de-DE" sz="2400" i="0" u="none" strike="noStrike" cap="none" normalizeH="0" baseline="0" dirty="0" smtClean="0">
              <a:ln>
                <a:noFill/>
              </a:ln>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Ø"/>
              <a:tabLst/>
            </a:pPr>
            <a:r>
              <a:rPr kumimoji="0" lang="en-US" sz="2400" i="0" u="none" strike="noStrike" cap="none" normalizeH="0" baseline="0" dirty="0" smtClean="0">
                <a:ln>
                  <a:noFill/>
                </a:ln>
                <a:effectLst/>
                <a:latin typeface="Palatino Linotype" pitchFamily="18" charset="0"/>
                <a:ea typeface="Times New Roman" pitchFamily="18" charset="0"/>
              </a:rPr>
              <a:t>   LNF - Beam Test Facility (</a:t>
            </a:r>
            <a:r>
              <a:rPr kumimoji="0" lang="en-US" sz="2400" i="0" u="none" strike="noStrike" cap="none" normalizeH="0" baseline="0" dirty="0" err="1" smtClean="0">
                <a:ln>
                  <a:noFill/>
                </a:ln>
                <a:effectLst/>
                <a:latin typeface="Palatino Linotype" pitchFamily="18" charset="0"/>
                <a:ea typeface="Times New Roman" pitchFamily="18" charset="0"/>
              </a:rPr>
              <a:t>Frascati</a:t>
            </a:r>
            <a:r>
              <a:rPr kumimoji="0" lang="en-US" sz="2400" i="0" u="none" strike="noStrike" cap="none" normalizeH="0" baseline="0" dirty="0" smtClean="0">
                <a:ln>
                  <a:noFill/>
                </a:ln>
                <a:effectLst/>
                <a:latin typeface="Palatino Linotype" pitchFamily="18" charset="0"/>
                <a:ea typeface="Times New Roman" pitchFamily="18" charset="0"/>
              </a:rPr>
              <a:t>, Italy): </a:t>
            </a:r>
          </a:p>
          <a:p>
            <a:pPr marL="0" marR="0" lvl="0" indent="0" algn="l" defTabSz="914400" rtl="0" eaLnBrk="0" fontAlgn="base" latinLnBrk="0" hangingPunct="0">
              <a:lnSpc>
                <a:spcPct val="100000"/>
              </a:lnSpc>
              <a:spcBef>
                <a:spcPct val="0"/>
              </a:spcBef>
              <a:spcAft>
                <a:spcPct val="0"/>
              </a:spcAft>
              <a:buClrTx/>
              <a:buSzTx/>
              <a:tabLst/>
            </a:pPr>
            <a:r>
              <a:rPr kumimoji="0" lang="en-US" sz="2400" i="0" u="none" strike="noStrike" cap="none" normalizeH="0" baseline="0" dirty="0" smtClean="0">
                <a:ln>
                  <a:noFill/>
                </a:ln>
                <a:effectLst/>
                <a:latin typeface="Palatino Linotype" pitchFamily="18" charset="0"/>
                <a:ea typeface="Times New Roman" pitchFamily="18" charset="0"/>
              </a:rPr>
              <a:t>      Performance tests of planar and cylindrical GEMs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sz="2400" i="0" u="none" strike="noStrike" cap="none" normalizeH="0" baseline="0" dirty="0" smtClean="0">
              <a:ln>
                <a:noFill/>
              </a:ln>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i="0" u="none" strike="noStrike" cap="none" normalizeH="0" baseline="0" dirty="0" smtClean="0">
                <a:ln>
                  <a:noFill/>
                </a:ln>
                <a:effectLst/>
                <a:latin typeface="Palatino Linotype" pitchFamily="18" charset="0"/>
                <a:ea typeface="Times New Roman" pitchFamily="18" charset="0"/>
              </a:rPr>
              <a:t>   CAE, CAD/CAM systems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i="0" u="none" strike="noStrike" cap="none" normalizeH="0" baseline="0" dirty="0" smtClean="0">
                <a:ln>
                  <a:noFill/>
                </a:ln>
                <a:effectLst/>
                <a:latin typeface="Palatino Linotype" pitchFamily="18" charset="0"/>
                <a:ea typeface="Times New Roman" pitchFamily="18" charset="0"/>
              </a:rPr>
              <a:t>   mechanical and electronic workshops</a:t>
            </a:r>
            <a:endParaRPr kumimoji="0" lang="en-US" sz="2400" i="0" u="none" strike="noStrike" cap="none" normalizeH="0" baseline="0" dirty="0" smtClean="0">
              <a:ln>
                <a:noFill/>
              </a:ln>
              <a:effectLst/>
              <a:latin typeface="Palatino Linotype"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Duration of Grant Agreement</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pic>
        <p:nvPicPr>
          <p:cNvPr id="4097" name="Picture 1"/>
          <p:cNvPicPr>
            <a:picLocks noChangeAspect="1" noChangeArrowheads="1"/>
          </p:cNvPicPr>
          <p:nvPr/>
        </p:nvPicPr>
        <p:blipFill>
          <a:blip r:embed="rId3" cstate="print"/>
          <a:srcRect/>
          <a:stretch>
            <a:fillRect/>
          </a:stretch>
        </p:blipFill>
        <p:spPr bwMode="auto">
          <a:xfrm>
            <a:off x="251520" y="1412776"/>
            <a:ext cx="8676456" cy="4946758"/>
          </a:xfrm>
          <a:prstGeom prst="rect">
            <a:avLst/>
          </a:prstGeom>
          <a:noFill/>
          <a:ln w="9525">
            <a:noFill/>
            <a:miter lim="800000"/>
            <a:headEnd/>
            <a:tailEnd/>
          </a:ln>
        </p:spPr>
      </p:pic>
      <p:sp>
        <p:nvSpPr>
          <p:cNvPr id="5" name="Textfeld 4"/>
          <p:cNvSpPr txBox="1"/>
          <p:nvPr/>
        </p:nvSpPr>
        <p:spPr>
          <a:xfrm>
            <a:off x="3995936" y="6021288"/>
            <a:ext cx="4032448" cy="461665"/>
          </a:xfrm>
          <a:prstGeom prst="rect">
            <a:avLst/>
          </a:prstGeom>
          <a:noFill/>
        </p:spPr>
        <p:txBody>
          <a:bodyPr wrap="square" rtlCol="0">
            <a:spAutoFit/>
          </a:bodyPr>
          <a:lstStyle/>
          <a:p>
            <a:r>
              <a:rPr lang="en-US" sz="2400" dirty="0" smtClean="0">
                <a:latin typeface="Palatino Linotype" pitchFamily="18" charset="0"/>
                <a:sym typeface="Symbol"/>
              </a:rPr>
              <a:t> </a:t>
            </a:r>
            <a:r>
              <a:rPr lang="en-US" sz="2400" dirty="0" smtClean="0">
                <a:latin typeface="Palatino Linotype" pitchFamily="18" charset="0"/>
              </a:rPr>
              <a:t>December 31, 2011</a:t>
            </a:r>
            <a:endParaRPr lang="en-US" sz="2400" dirty="0">
              <a:latin typeface="Palatino Linotyp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4" name="Textfeld 3"/>
          <p:cNvSpPr txBox="1"/>
          <p:nvPr/>
        </p:nvSpPr>
        <p:spPr>
          <a:xfrm>
            <a:off x="0" y="1916832"/>
            <a:ext cx="9144000" cy="2554545"/>
          </a:xfrm>
          <a:prstGeom prst="rect">
            <a:avLst/>
          </a:prstGeom>
          <a:noFill/>
        </p:spPr>
        <p:txBody>
          <a:bodyPr wrap="square" rtlCol="0">
            <a:spAutoFit/>
          </a:bodyPr>
          <a:lstStyle/>
          <a:p>
            <a:pPr algn="ctr"/>
            <a:r>
              <a:rPr lang="en-US" sz="4000" b="1" i="1" dirty="0" smtClean="0">
                <a:latin typeface="Palatino Linotype" pitchFamily="18" charset="0"/>
              </a:rPr>
              <a:t>Thanks to you all </a:t>
            </a:r>
          </a:p>
          <a:p>
            <a:pPr algn="ctr"/>
            <a:r>
              <a:rPr lang="en-US" sz="4000" b="1" i="1" dirty="0" smtClean="0">
                <a:latin typeface="Palatino Linotype" pitchFamily="18" charset="0"/>
              </a:rPr>
              <a:t>for your help </a:t>
            </a:r>
          </a:p>
          <a:p>
            <a:pPr algn="ctr"/>
            <a:r>
              <a:rPr lang="en-US" sz="4000" b="1" i="1" dirty="0" smtClean="0">
                <a:latin typeface="Palatino Linotype" pitchFamily="18" charset="0"/>
              </a:rPr>
              <a:t>in preparing the</a:t>
            </a:r>
          </a:p>
          <a:p>
            <a:pPr algn="ctr"/>
            <a:r>
              <a:rPr lang="en-US" sz="4000" b="1" i="1" dirty="0" smtClean="0">
                <a:latin typeface="Palatino Linotype" pitchFamily="18" charset="0"/>
              </a:rPr>
              <a:t>Midterm Report </a:t>
            </a:r>
            <a:endParaRPr lang="en-US" sz="4000" b="1" i="1" dirty="0">
              <a:latin typeface="Palatino Linotype"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6" name="Rechteck 5"/>
          <p:cNvSpPr/>
          <p:nvPr/>
        </p:nvSpPr>
        <p:spPr>
          <a:xfrm>
            <a:off x="0" y="2852936"/>
            <a:ext cx="9144000" cy="707886"/>
          </a:xfrm>
          <a:prstGeom prst="rect">
            <a:avLst/>
          </a:prstGeom>
        </p:spPr>
        <p:txBody>
          <a:bodyPr wrap="square">
            <a:spAutoFit/>
          </a:bodyPr>
          <a:lstStyle/>
          <a:p>
            <a:pPr algn="ctr"/>
            <a:r>
              <a:rPr lang="en-US" sz="4000" b="1" dirty="0" smtClean="0">
                <a:solidFill>
                  <a:schemeClr val="tx1">
                    <a:lumMod val="85000"/>
                    <a:lumOff val="15000"/>
                  </a:schemeClr>
                </a:solidFill>
                <a:effectLst>
                  <a:outerShdw blurRad="38100" dist="38100" dir="2700000" algn="tl">
                    <a:srgbClr val="000000">
                      <a:alpha val="43137"/>
                    </a:srgbClr>
                  </a:outerShdw>
                </a:effectLst>
                <a:latin typeface="Palatino Linotype" pitchFamily="18" charset="0"/>
              </a:rPr>
              <a:t>Towards  HadronPhysics3</a:t>
            </a:r>
            <a:endParaRPr lang="en-US" sz="4000" dirty="0">
              <a:solidFill>
                <a:schemeClr val="tx1">
                  <a:lumMod val="85000"/>
                  <a:lumOff val="1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FP7 – call 8</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pic>
        <p:nvPicPr>
          <p:cNvPr id="29698" name="Picture 2"/>
          <p:cNvPicPr>
            <a:picLocks noChangeAspect="1" noChangeArrowheads="1"/>
          </p:cNvPicPr>
          <p:nvPr/>
        </p:nvPicPr>
        <p:blipFill>
          <a:blip r:embed="rId3" cstate="print"/>
          <a:srcRect/>
          <a:stretch>
            <a:fillRect/>
          </a:stretch>
        </p:blipFill>
        <p:spPr bwMode="auto">
          <a:xfrm>
            <a:off x="0" y="1380356"/>
            <a:ext cx="9144000" cy="4568924"/>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FP7 – call 8, procedure</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5" name="Rechteck 4"/>
          <p:cNvSpPr/>
          <p:nvPr/>
        </p:nvSpPr>
        <p:spPr>
          <a:xfrm>
            <a:off x="755576" y="1700808"/>
            <a:ext cx="7560840" cy="4154984"/>
          </a:xfrm>
          <a:prstGeom prst="rect">
            <a:avLst/>
          </a:prstGeom>
        </p:spPr>
        <p:txBody>
          <a:bodyPr wrap="square">
            <a:spAutoFit/>
          </a:bodyPr>
          <a:lstStyle/>
          <a:p>
            <a:pPr algn="just">
              <a:lnSpc>
                <a:spcPct val="200000"/>
              </a:lnSpc>
            </a:pPr>
            <a:r>
              <a:rPr lang="en-US" sz="2400" dirty="0" smtClean="0">
                <a:latin typeface="Palatino Linotype" pitchFamily="18" charset="0"/>
              </a:rPr>
              <a:t>The </a:t>
            </a:r>
            <a:r>
              <a:rPr lang="en-US" sz="2400" dirty="0" smtClean="0">
                <a:latin typeface="Palatino Linotype" pitchFamily="18" charset="0"/>
              </a:rPr>
              <a:t>HadronPhysics2 Management Board, as designated by the HadronPhysics2 Governing Board, will serve as Steering Committee to prepare a new Proposal (HadronPhysics3), to be submitted to the European Commission in the upcoming Call</a:t>
            </a:r>
            <a:r>
              <a:rPr lang="en-US" sz="2400" dirty="0" smtClean="0">
                <a:latin typeface="Palatino Linotype" pitchFamily="18" charset="0"/>
              </a:rPr>
              <a:t>.</a:t>
            </a:r>
          </a:p>
          <a:p>
            <a:r>
              <a:rPr lang="en-US" sz="2400" dirty="0" smtClean="0">
                <a:latin typeface="Palatino Linotype" pitchFamily="18" charset="0"/>
              </a:rPr>
              <a:t> </a:t>
            </a:r>
            <a:endParaRPr lang="en-US" sz="2400" dirty="0" smtClean="0">
              <a:latin typeface="Palatino Linotyp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3600" b="1" i="0" u="none" strike="noStrike" kern="1200" cap="none" spc="0" normalizeH="0" baseline="0" noProof="0" dirty="0" smtClean="0">
                <a:ln>
                  <a:noFill/>
                </a:ln>
                <a:solidFill>
                  <a:schemeClr val="bg1">
                    <a:lumMod val="95000"/>
                  </a:schemeClr>
                </a:solidFill>
                <a:effectLst>
                  <a:outerShdw blurRad="38100" dist="38100" dir="2700000" algn="tl">
                    <a:srgbClr val="000000"/>
                  </a:outerShdw>
                </a:effectLst>
                <a:uLnTx/>
                <a:uFillTx/>
                <a:latin typeface="Palatino Linotype" pitchFamily="18" charset="0"/>
                <a:ea typeface="+mj-ea"/>
                <a:cs typeface="+mj-cs"/>
              </a:rPr>
              <a:t>   </a:t>
            </a:r>
            <a:endParaRPr kumimoji="0" lang="en-US" sz="3600" b="1" i="0" u="none" strike="noStrike" kern="1200" cap="none" spc="0" normalizeH="0" baseline="0" noProof="0" dirty="0">
              <a:ln>
                <a:noFill/>
              </a:ln>
              <a:solidFill>
                <a:schemeClr val="bg1">
                  <a:lumMod val="95000"/>
                </a:schemeClr>
              </a:solidFill>
              <a:effectLst>
                <a:outerShdw blurRad="38100" dist="38100" dir="2700000" algn="tl">
                  <a:srgbClr val="000000"/>
                </a:outerShdw>
              </a:effectLst>
              <a:uLnTx/>
              <a:uFillTx/>
              <a:latin typeface="Palatino Linotype" pitchFamily="18" charset="0"/>
              <a:ea typeface="+mj-ea"/>
              <a:cs typeface="+mj-cs"/>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4" name="Textfeld 3"/>
          <p:cNvSpPr txBox="1"/>
          <p:nvPr/>
        </p:nvSpPr>
        <p:spPr>
          <a:xfrm>
            <a:off x="0" y="260648"/>
            <a:ext cx="9144000" cy="646331"/>
          </a:xfrm>
          <a:prstGeom prst="rect">
            <a:avLst/>
          </a:prstGeom>
          <a:noFill/>
        </p:spPr>
        <p:txBody>
          <a:bodyPr wrap="square" rtlCol="0">
            <a:spAutoFit/>
          </a:bodyPr>
          <a:lstStyle/>
          <a:p>
            <a:pPr algn="ctr"/>
            <a:r>
              <a:rPr lang="en-US" sz="3600" b="1" dirty="0" smtClean="0">
                <a:solidFill>
                  <a:schemeClr val="bg1"/>
                </a:solidFill>
                <a:effectLst>
                  <a:outerShdw blurRad="38100" dist="38100" dir="2700000" algn="tl">
                    <a:srgbClr val="000000">
                      <a:alpha val="43137"/>
                    </a:srgbClr>
                  </a:outerShdw>
                </a:effectLst>
                <a:latin typeface="Palatino Linotype" pitchFamily="18" charset="0"/>
              </a:rPr>
              <a:t>Midterm report</a:t>
            </a:r>
            <a:endParaRPr lang="en-US" sz="3600" b="1" dirty="0">
              <a:solidFill>
                <a:schemeClr val="bg1"/>
              </a:solidFill>
              <a:effectLst>
                <a:outerShdw blurRad="38100" dist="38100" dir="2700000" algn="tl">
                  <a:srgbClr val="000000">
                    <a:alpha val="43137"/>
                  </a:srgbClr>
                </a:outerShdw>
              </a:effectLst>
              <a:latin typeface="Palatino Linotype" pitchFamily="18" charset="0"/>
            </a:endParaRPr>
          </a:p>
        </p:txBody>
      </p:sp>
      <p:sp>
        <p:nvSpPr>
          <p:cNvPr id="5" name="Textfeld 4"/>
          <p:cNvSpPr txBox="1"/>
          <p:nvPr/>
        </p:nvSpPr>
        <p:spPr>
          <a:xfrm>
            <a:off x="827584" y="1772816"/>
            <a:ext cx="6204391" cy="3416320"/>
          </a:xfrm>
          <a:prstGeom prst="rect">
            <a:avLst/>
          </a:prstGeom>
          <a:noFill/>
        </p:spPr>
        <p:txBody>
          <a:bodyPr wrap="none" rtlCol="0">
            <a:spAutoFit/>
          </a:bodyPr>
          <a:lstStyle/>
          <a:p>
            <a:pPr>
              <a:buFont typeface="Wingdings" pitchFamily="2" charset="2"/>
              <a:buChar char="§"/>
            </a:pPr>
            <a:r>
              <a:rPr lang="en-US" sz="2400" dirty="0" smtClean="0">
                <a:latin typeface="Palatino Linotype" pitchFamily="18" charset="0"/>
              </a:rPr>
              <a:t>  Midterm report for the reporting period:</a:t>
            </a:r>
          </a:p>
          <a:p>
            <a:r>
              <a:rPr lang="en-US" sz="2400" dirty="0" smtClean="0">
                <a:latin typeface="Palatino Linotype" pitchFamily="18" charset="0"/>
              </a:rPr>
              <a:t>    January 1, 2009 until June30, 2010  </a:t>
            </a:r>
          </a:p>
          <a:p>
            <a:r>
              <a:rPr lang="en-US" sz="2400" dirty="0">
                <a:latin typeface="Palatino Linotype" pitchFamily="18" charset="0"/>
              </a:rPr>
              <a:t> </a:t>
            </a:r>
            <a:r>
              <a:rPr lang="en-US" sz="2400" dirty="0" smtClean="0">
                <a:latin typeface="Palatino Linotype" pitchFamily="18" charset="0"/>
              </a:rPr>
              <a:t>   has been finished</a:t>
            </a:r>
          </a:p>
          <a:p>
            <a:pPr>
              <a:buFont typeface="Wingdings" pitchFamily="2" charset="2"/>
              <a:buChar char="§"/>
            </a:pPr>
            <a:endParaRPr lang="en-US" sz="2400" dirty="0">
              <a:latin typeface="Palatino Linotype" pitchFamily="18" charset="0"/>
            </a:endParaRPr>
          </a:p>
          <a:p>
            <a:pPr>
              <a:buFont typeface="Wingdings" pitchFamily="2" charset="2"/>
              <a:buChar char="§"/>
            </a:pPr>
            <a:r>
              <a:rPr lang="en-US" sz="2400" dirty="0" smtClean="0">
                <a:latin typeface="Palatino Linotype" pitchFamily="18" charset="0"/>
              </a:rPr>
              <a:t>  </a:t>
            </a:r>
            <a:r>
              <a:rPr lang="en-US" sz="2400" dirty="0" smtClean="0">
                <a:latin typeface="Palatino Linotype" pitchFamily="18" charset="0"/>
              </a:rPr>
              <a:t>Statement of the financial resources</a:t>
            </a:r>
          </a:p>
          <a:p>
            <a:pPr>
              <a:buFont typeface="Wingdings" pitchFamily="2" charset="2"/>
              <a:buChar char="§"/>
            </a:pPr>
            <a:r>
              <a:rPr lang="en-US" sz="2400" dirty="0" smtClean="0">
                <a:latin typeface="Palatino Linotype" pitchFamily="18" charset="0"/>
              </a:rPr>
              <a:t> </a:t>
            </a:r>
            <a:r>
              <a:rPr lang="en-US" sz="2400" dirty="0" smtClean="0">
                <a:latin typeface="Palatino Linotype" pitchFamily="18" charset="0"/>
              </a:rPr>
              <a:t> Statement of </a:t>
            </a:r>
            <a:r>
              <a:rPr lang="en-US" sz="2400" dirty="0" smtClean="0">
                <a:latin typeface="Palatino Linotype" pitchFamily="18" charset="0"/>
              </a:rPr>
              <a:t>human activity</a:t>
            </a:r>
            <a:endParaRPr lang="en-US" sz="2400" dirty="0" smtClean="0">
              <a:latin typeface="Palatino Linotype" pitchFamily="18" charset="0"/>
            </a:endParaRPr>
          </a:p>
          <a:p>
            <a:r>
              <a:rPr lang="en-US" sz="2400" dirty="0">
                <a:latin typeface="Palatino Linotype" pitchFamily="18" charset="0"/>
              </a:rPr>
              <a:t> </a:t>
            </a:r>
            <a:r>
              <a:rPr lang="en-US" sz="2400" dirty="0" smtClean="0">
                <a:latin typeface="Palatino Linotype" pitchFamily="18" charset="0"/>
              </a:rPr>
              <a:t>  </a:t>
            </a:r>
            <a:r>
              <a:rPr lang="en-US" sz="2400" dirty="0" smtClean="0">
                <a:latin typeface="Palatino Linotype" pitchFamily="18" charset="0"/>
              </a:rPr>
              <a:t> </a:t>
            </a:r>
            <a:r>
              <a:rPr lang="en-US" sz="2400" dirty="0" smtClean="0">
                <a:latin typeface="Palatino Linotype" pitchFamily="18" charset="0"/>
                <a:sym typeface="Symbol"/>
              </a:rPr>
              <a:t></a:t>
            </a:r>
            <a:r>
              <a:rPr lang="en-US" sz="2400" dirty="0" smtClean="0">
                <a:latin typeface="Palatino Linotype" pitchFamily="18" charset="0"/>
              </a:rPr>
              <a:t> was given by each group</a:t>
            </a:r>
            <a:endParaRPr lang="en-US" sz="2400" dirty="0" smtClean="0">
              <a:latin typeface="Palatino Linotype" pitchFamily="18" charset="0"/>
            </a:endParaRPr>
          </a:p>
          <a:p>
            <a:pPr>
              <a:buFont typeface="Wingdings" pitchFamily="2" charset="2"/>
              <a:buChar char="§"/>
            </a:pPr>
            <a:endParaRPr lang="en-US" sz="2400" dirty="0">
              <a:latin typeface="Palatino Linotype" pitchFamily="18" charset="0"/>
            </a:endParaRPr>
          </a:p>
          <a:p>
            <a:pPr>
              <a:buFont typeface="Wingdings" pitchFamily="2" charset="2"/>
              <a:buChar char="Ø"/>
            </a:pPr>
            <a:r>
              <a:rPr lang="en-US" sz="2400" dirty="0" smtClean="0">
                <a:solidFill>
                  <a:srgbClr val="FF0000"/>
                </a:solidFill>
                <a:latin typeface="Palatino Linotype" pitchFamily="18" charset="0"/>
              </a:rPr>
              <a:t>  Report was well </a:t>
            </a:r>
            <a:r>
              <a:rPr lang="en-US" sz="2400" dirty="0" smtClean="0">
                <a:solidFill>
                  <a:srgbClr val="FF0000"/>
                </a:solidFill>
                <a:latin typeface="Palatino Linotype" pitchFamily="18" charset="0"/>
              </a:rPr>
              <a:t>received</a:t>
            </a:r>
            <a:endParaRPr lang="en-US" sz="2400" dirty="0">
              <a:solidFill>
                <a:srgbClr val="FF0000"/>
              </a:solidFill>
              <a:latin typeface="Palatino Linotype"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FP7 – call 8, procedure</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5" name="Rechteck 4"/>
          <p:cNvSpPr/>
          <p:nvPr/>
        </p:nvSpPr>
        <p:spPr>
          <a:xfrm>
            <a:off x="179512" y="1052736"/>
            <a:ext cx="8820472" cy="5539978"/>
          </a:xfrm>
          <a:prstGeom prst="rect">
            <a:avLst/>
          </a:prstGeom>
        </p:spPr>
        <p:txBody>
          <a:bodyPr wrap="square">
            <a:spAutoFit/>
          </a:bodyPr>
          <a:lstStyle/>
          <a:p>
            <a:pPr algn="just">
              <a:lnSpc>
                <a:spcPct val="150000"/>
              </a:lnSpc>
            </a:pPr>
            <a:r>
              <a:rPr lang="en-US" sz="2400" dirty="0" smtClean="0">
                <a:latin typeface="Palatino Linotype" pitchFamily="18" charset="0"/>
              </a:rPr>
              <a:t>The </a:t>
            </a:r>
            <a:r>
              <a:rPr lang="en-US" sz="2400" dirty="0" smtClean="0">
                <a:latin typeface="Palatino Linotype" pitchFamily="18" charset="0"/>
              </a:rPr>
              <a:t>HadronPhysics3 Steering Committee is hereby launching, following the strategy adopted by the HadronPhysics2 Governing Board, an internal reserved call for </a:t>
            </a:r>
            <a:r>
              <a:rPr lang="en-US" sz="2400" dirty="0" smtClean="0">
                <a:latin typeface="Palatino Linotype" pitchFamily="18" charset="0"/>
              </a:rPr>
              <a:t>proposals:</a:t>
            </a:r>
          </a:p>
          <a:p>
            <a:pPr>
              <a:lnSpc>
                <a:spcPct val="150000"/>
              </a:lnSpc>
            </a:pPr>
            <a:endParaRPr lang="en-US" sz="1000" dirty="0" smtClean="0">
              <a:latin typeface="Palatino Linotype" pitchFamily="18" charset="0"/>
            </a:endParaRPr>
          </a:p>
          <a:p>
            <a:pPr lvl="1" algn="just">
              <a:lnSpc>
                <a:spcPct val="150000"/>
              </a:lnSpc>
            </a:pPr>
            <a:r>
              <a:rPr lang="en-US" sz="2400" dirty="0" smtClean="0">
                <a:latin typeface="Palatino Linotype" pitchFamily="18" charset="0"/>
              </a:rPr>
              <a:t>The </a:t>
            </a:r>
            <a:r>
              <a:rPr lang="en-US" sz="2400" dirty="0" smtClean="0">
                <a:latin typeface="Palatino Linotype" pitchFamily="18" charset="0"/>
              </a:rPr>
              <a:t>HadronPhysics2 Spokespersons, to whom this internal call is reserved, are thereby invited to present further and substantial developments of the topics of the running work package which they lead, with the possibility of changing the main direction and objectives (main thrust). New projects should have a duration of three years. </a:t>
            </a:r>
            <a:endParaRPr lang="en-US" sz="2400" dirty="0" smtClean="0">
              <a:latin typeface="Palatino Linotype" pitchFamily="18" charset="0"/>
            </a:endParaRPr>
          </a:p>
          <a:p>
            <a:pPr lvl="1" algn="just">
              <a:lnSpc>
                <a:spcPct val="150000"/>
              </a:lnSpc>
            </a:pPr>
            <a:endParaRPr lang="en-US" sz="1000" dirty="0" smtClean="0">
              <a:latin typeface="Palatino Linotype"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FP7 – call 8, procedure</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5" name="Rechteck 4"/>
          <p:cNvSpPr/>
          <p:nvPr/>
        </p:nvSpPr>
        <p:spPr>
          <a:xfrm>
            <a:off x="179512" y="1196752"/>
            <a:ext cx="8820472" cy="1928605"/>
          </a:xfrm>
          <a:prstGeom prst="rect">
            <a:avLst/>
          </a:prstGeom>
        </p:spPr>
        <p:txBody>
          <a:bodyPr wrap="square">
            <a:spAutoFit/>
          </a:bodyPr>
          <a:lstStyle/>
          <a:p>
            <a:pPr lvl="1" algn="just">
              <a:lnSpc>
                <a:spcPct val="150000"/>
              </a:lnSpc>
            </a:pPr>
            <a:endParaRPr lang="en-US" sz="1000" dirty="0" smtClean="0">
              <a:latin typeface="Palatino Linotype" pitchFamily="18" charset="0"/>
            </a:endParaRPr>
          </a:p>
          <a:p>
            <a:pPr lvl="1" algn="just">
              <a:lnSpc>
                <a:spcPct val="150000"/>
              </a:lnSpc>
            </a:pPr>
            <a:r>
              <a:rPr lang="en-US" sz="2400" dirty="0" smtClean="0">
                <a:latin typeface="Palatino Linotype" pitchFamily="18" charset="0"/>
              </a:rPr>
              <a:t>The overall EC contribution is expected to be less than in the previous Call of FP7, therefore the new budgets cannot exceed the HadronPhysics2 actual budgets.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FP7 – call 8, procedure</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5" name="Rechteck 4"/>
          <p:cNvSpPr/>
          <p:nvPr/>
        </p:nvSpPr>
        <p:spPr>
          <a:xfrm>
            <a:off x="539552" y="1412776"/>
            <a:ext cx="7848872" cy="2805768"/>
          </a:xfrm>
          <a:prstGeom prst="rect">
            <a:avLst/>
          </a:prstGeom>
        </p:spPr>
        <p:txBody>
          <a:bodyPr wrap="square">
            <a:spAutoFit/>
          </a:bodyPr>
          <a:lstStyle/>
          <a:p>
            <a:pPr algn="just">
              <a:lnSpc>
                <a:spcPct val="150000"/>
              </a:lnSpc>
            </a:pPr>
            <a:r>
              <a:rPr lang="en-US" sz="2400" dirty="0" smtClean="0">
                <a:latin typeface="Palatino Linotype" pitchFamily="18" charset="0"/>
              </a:rPr>
              <a:t>Spokespersons </a:t>
            </a:r>
            <a:r>
              <a:rPr lang="en-US" sz="2400" dirty="0" smtClean="0">
                <a:latin typeface="Palatino Linotype" pitchFamily="18" charset="0"/>
              </a:rPr>
              <a:t>shall also be in charge of orally presenting the proposed activity in a kick-off meeting, which will be held in Paris on 17 and 18 September 2010, after the HadronPhysics2 Collaboration Committee meeting. </a:t>
            </a:r>
            <a:endParaRPr lang="en-US" sz="2400" dirty="0">
              <a:latin typeface="Palatino Linotype"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endPar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endParaRP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Towards  HadronPhysics3</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4" name="Rechteck 3"/>
          <p:cNvSpPr/>
          <p:nvPr/>
        </p:nvSpPr>
        <p:spPr>
          <a:xfrm>
            <a:off x="467544" y="1305342"/>
            <a:ext cx="8352928" cy="3785652"/>
          </a:xfrm>
          <a:prstGeom prst="rect">
            <a:avLst/>
          </a:prstGeom>
        </p:spPr>
        <p:txBody>
          <a:bodyPr wrap="square">
            <a:spAutoFit/>
          </a:bodyPr>
          <a:lstStyle/>
          <a:p>
            <a:r>
              <a:rPr lang="en-US" sz="2400" b="1" dirty="0" smtClean="0">
                <a:latin typeface="Palatino Linotype" pitchFamily="18" charset="0"/>
              </a:rPr>
              <a:t>Collaboration Committee meeting and </a:t>
            </a:r>
            <a:endParaRPr lang="en-US" sz="2400" b="1" dirty="0" smtClean="0">
              <a:latin typeface="Palatino Linotype" pitchFamily="18" charset="0"/>
            </a:endParaRPr>
          </a:p>
          <a:p>
            <a:r>
              <a:rPr lang="en-US" sz="2400" b="1" dirty="0" smtClean="0">
                <a:latin typeface="Palatino Linotype" pitchFamily="18" charset="0"/>
              </a:rPr>
              <a:t>HadronPhysics3 </a:t>
            </a:r>
            <a:r>
              <a:rPr lang="en-US" sz="2400" b="1" dirty="0" smtClean="0">
                <a:latin typeface="Palatino Linotype" pitchFamily="18" charset="0"/>
              </a:rPr>
              <a:t>kick-off meeting </a:t>
            </a:r>
            <a:endParaRPr lang="en-US" sz="2400" b="1" dirty="0" smtClean="0">
              <a:latin typeface="Palatino Linotype" pitchFamily="18" charset="0"/>
            </a:endParaRPr>
          </a:p>
          <a:p>
            <a:r>
              <a:rPr lang="en-US" sz="2400" dirty="0" smtClean="0">
                <a:latin typeface="Palatino Linotype" pitchFamily="18" charset="0"/>
              </a:rPr>
              <a:t>held </a:t>
            </a:r>
            <a:r>
              <a:rPr lang="en-US" sz="2400" dirty="0" smtClean="0">
                <a:latin typeface="Palatino Linotype" pitchFamily="18" charset="0"/>
              </a:rPr>
              <a:t>at </a:t>
            </a:r>
            <a:r>
              <a:rPr lang="en-US" sz="2400" dirty="0" smtClean="0">
                <a:latin typeface="Palatino Linotype" pitchFamily="18" charset="0"/>
              </a:rPr>
              <a:t>CNRS (3 </a:t>
            </a:r>
            <a:r>
              <a:rPr lang="en-US" sz="2400" dirty="0" smtClean="0">
                <a:latin typeface="Palatino Linotype" pitchFamily="18" charset="0"/>
              </a:rPr>
              <a:t>rue Michel-</a:t>
            </a:r>
            <a:r>
              <a:rPr lang="en-US" sz="2400" dirty="0" err="1" smtClean="0">
                <a:latin typeface="Palatino Linotype" pitchFamily="18" charset="0"/>
              </a:rPr>
              <a:t>Ange</a:t>
            </a:r>
            <a:r>
              <a:rPr lang="en-US" sz="2400" dirty="0" smtClean="0">
                <a:latin typeface="Palatino Linotype" pitchFamily="18" charset="0"/>
              </a:rPr>
              <a:t>, </a:t>
            </a:r>
            <a:r>
              <a:rPr lang="en-US" sz="2400" dirty="0" smtClean="0">
                <a:latin typeface="Palatino Linotype" pitchFamily="18" charset="0"/>
              </a:rPr>
              <a:t>Paris) </a:t>
            </a:r>
          </a:p>
          <a:p>
            <a:r>
              <a:rPr lang="en-US" sz="2400" dirty="0" smtClean="0">
                <a:latin typeface="Palatino Linotype" pitchFamily="18" charset="0"/>
              </a:rPr>
              <a:t>on </a:t>
            </a:r>
            <a:r>
              <a:rPr lang="en-US" sz="2400" dirty="0" smtClean="0">
                <a:latin typeface="Palatino Linotype" pitchFamily="18" charset="0"/>
              </a:rPr>
              <a:t>16-18 September </a:t>
            </a:r>
            <a:r>
              <a:rPr lang="en-US" sz="2400" dirty="0" smtClean="0">
                <a:latin typeface="Palatino Linotype" pitchFamily="18" charset="0"/>
              </a:rPr>
              <a:t>2010</a:t>
            </a:r>
            <a:endParaRPr lang="de-DE" sz="2400" dirty="0" smtClean="0">
              <a:latin typeface="Palatino Linotype" pitchFamily="18" charset="0"/>
            </a:endParaRPr>
          </a:p>
          <a:p>
            <a:endParaRPr lang="en-US" sz="2400" dirty="0" smtClean="0">
              <a:latin typeface="Palatino Linotype" pitchFamily="18" charset="0"/>
            </a:endParaRPr>
          </a:p>
          <a:p>
            <a:r>
              <a:rPr lang="en-US" sz="2400" b="1" dirty="0" smtClean="0">
                <a:latin typeface="Palatino Linotype" pitchFamily="18" charset="0"/>
              </a:rPr>
              <a:t>HadronPhysics3 </a:t>
            </a:r>
            <a:r>
              <a:rPr lang="en-US" sz="2400" b="1" dirty="0" smtClean="0">
                <a:latin typeface="Palatino Linotype" pitchFamily="18" charset="0"/>
              </a:rPr>
              <a:t>kick-off meeting </a:t>
            </a:r>
            <a:endParaRPr lang="en-US" sz="2400" b="1" dirty="0" smtClean="0">
              <a:latin typeface="Palatino Linotype" pitchFamily="18" charset="0"/>
            </a:endParaRPr>
          </a:p>
          <a:p>
            <a:r>
              <a:rPr lang="en-US" sz="2400" dirty="0" smtClean="0">
                <a:latin typeface="Palatino Linotype" pitchFamily="18" charset="0"/>
              </a:rPr>
              <a:t>September 17, 2010</a:t>
            </a:r>
          </a:p>
          <a:p>
            <a:r>
              <a:rPr lang="en-US" sz="2400" dirty="0" smtClean="0">
                <a:latin typeface="Palatino Linotype" pitchFamily="18" charset="0"/>
              </a:rPr>
              <a:t>	from </a:t>
            </a:r>
            <a:r>
              <a:rPr lang="en-US" sz="2400" dirty="0" smtClean="0">
                <a:latin typeface="Palatino Linotype" pitchFamily="18" charset="0"/>
              </a:rPr>
              <a:t>2.30 pm to 6.30 </a:t>
            </a:r>
            <a:r>
              <a:rPr lang="en-US" sz="2400" dirty="0" smtClean="0">
                <a:latin typeface="Palatino Linotype" pitchFamily="18" charset="0"/>
              </a:rPr>
              <a:t>pm</a:t>
            </a:r>
            <a:endParaRPr lang="de-DE" sz="2400" dirty="0" smtClean="0">
              <a:latin typeface="Palatino Linotype" pitchFamily="18" charset="0"/>
            </a:endParaRPr>
          </a:p>
          <a:p>
            <a:r>
              <a:rPr lang="en-US" sz="2400" dirty="0" smtClean="0">
                <a:latin typeface="Palatino Linotype" pitchFamily="18" charset="0"/>
              </a:rPr>
              <a:t>September 18, 2010</a:t>
            </a:r>
          </a:p>
          <a:p>
            <a:r>
              <a:rPr lang="en-US" sz="2400" dirty="0" smtClean="0">
                <a:latin typeface="Palatino Linotype" pitchFamily="18" charset="0"/>
              </a:rPr>
              <a:t>	from </a:t>
            </a:r>
            <a:r>
              <a:rPr lang="en-US" sz="2400" dirty="0" smtClean="0">
                <a:latin typeface="Palatino Linotype" pitchFamily="18" charset="0"/>
              </a:rPr>
              <a:t>9 am to 7 pm.</a:t>
            </a:r>
            <a:endParaRPr lang="de-DE" sz="2400" dirty="0">
              <a:latin typeface="Palatino Linotyp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27384"/>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11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p>
          <a:p>
            <a:r>
              <a:rPr lang="en-US" sz="3600" b="1" dirty="0" smtClean="0">
                <a:solidFill>
                  <a:schemeClr val="bg1"/>
                </a:solidFill>
                <a:effectLst>
                  <a:outerShdw blurRad="38100" dist="38100" dir="2700000" algn="tl">
                    <a:srgbClr val="000000">
                      <a:alpha val="43137"/>
                    </a:srgbClr>
                  </a:outerShdw>
                </a:effectLst>
                <a:latin typeface="Palatino Linotype" pitchFamily="18" charset="0"/>
              </a:rPr>
              <a:t>	  Deliverables</a:t>
            </a:r>
            <a:endParaRPr lang="de-DE" sz="3600" b="1" dirty="0">
              <a:solidFill>
                <a:schemeClr val="bg1"/>
              </a:solidFill>
              <a:effectLst>
                <a:outerShdw blurRad="38100" dist="38100" dir="2700000" algn="tl">
                  <a:srgbClr val="000000">
                    <a:alpha val="43137"/>
                  </a:srgbClr>
                </a:outerShdw>
              </a:effectLst>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pic>
        <p:nvPicPr>
          <p:cNvPr id="5121" name="Picture 1"/>
          <p:cNvPicPr>
            <a:picLocks noChangeAspect="1" noChangeArrowheads="1"/>
          </p:cNvPicPr>
          <p:nvPr/>
        </p:nvPicPr>
        <p:blipFill>
          <a:blip r:embed="rId3" cstate="print"/>
          <a:srcRect/>
          <a:stretch>
            <a:fillRect/>
          </a:stretch>
        </p:blipFill>
        <p:spPr bwMode="auto">
          <a:xfrm>
            <a:off x="0" y="1415455"/>
            <a:ext cx="9144000" cy="4245793"/>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3600" b="1" i="0" u="none" strike="noStrike" kern="1200" cap="none" spc="0" normalizeH="0" baseline="0" noProof="0" dirty="0" smtClean="0">
                <a:ln>
                  <a:noFill/>
                </a:ln>
                <a:solidFill>
                  <a:schemeClr val="bg1">
                    <a:lumMod val="95000"/>
                  </a:schemeClr>
                </a:solidFill>
                <a:effectLst>
                  <a:outerShdw blurRad="38100" dist="38100" dir="2700000" algn="tl">
                    <a:srgbClr val="000000"/>
                  </a:outerShdw>
                </a:effectLst>
                <a:uLnTx/>
                <a:uFillTx/>
                <a:latin typeface="Palatino Linotype" pitchFamily="18" charset="0"/>
                <a:ea typeface="+mj-ea"/>
                <a:cs typeface="+mj-cs"/>
              </a:rPr>
              <a:t>   </a:t>
            </a:r>
            <a:endParaRPr kumimoji="0" lang="en-US" sz="3600" b="1" i="0" u="none" strike="noStrike" kern="1200" cap="none" spc="0" normalizeH="0" baseline="0" noProof="0" dirty="0">
              <a:ln>
                <a:noFill/>
              </a:ln>
              <a:solidFill>
                <a:schemeClr val="bg1">
                  <a:lumMod val="95000"/>
                </a:schemeClr>
              </a:solidFill>
              <a:effectLst>
                <a:outerShdw blurRad="38100" dist="38100" dir="2700000" algn="tl">
                  <a:srgbClr val="000000"/>
                </a:outerShdw>
              </a:effectLst>
              <a:uLnTx/>
              <a:uFillTx/>
              <a:latin typeface="Palatino Linotype" pitchFamily="18" charset="0"/>
              <a:ea typeface="+mj-ea"/>
              <a:cs typeface="+mj-cs"/>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4" name="Textfeld 3"/>
          <p:cNvSpPr txBox="1"/>
          <p:nvPr/>
        </p:nvSpPr>
        <p:spPr>
          <a:xfrm>
            <a:off x="0" y="260648"/>
            <a:ext cx="9144000" cy="646331"/>
          </a:xfrm>
          <a:prstGeom prst="rect">
            <a:avLst/>
          </a:prstGeom>
          <a:noFill/>
        </p:spPr>
        <p:txBody>
          <a:bodyPr wrap="square" rtlCol="0">
            <a:spAutoFit/>
          </a:bodyPr>
          <a:lstStyle/>
          <a:p>
            <a:pPr algn="ctr"/>
            <a:r>
              <a:rPr lang="en-US" sz="3600" b="1" dirty="0" smtClean="0">
                <a:solidFill>
                  <a:schemeClr val="bg1"/>
                </a:solidFill>
                <a:effectLst>
                  <a:outerShdw blurRad="38100" dist="38100" dir="2700000" algn="tl">
                    <a:srgbClr val="000000">
                      <a:alpha val="43137"/>
                    </a:srgbClr>
                  </a:outerShdw>
                </a:effectLst>
                <a:latin typeface="Palatino Linotype" pitchFamily="18" charset="0"/>
              </a:rPr>
              <a:t>Midterm report</a:t>
            </a:r>
            <a:endParaRPr lang="en-US" sz="3600" b="1" dirty="0">
              <a:solidFill>
                <a:schemeClr val="bg1"/>
              </a:solidFill>
              <a:effectLst>
                <a:outerShdw blurRad="38100" dist="38100" dir="2700000" algn="tl">
                  <a:srgbClr val="000000">
                    <a:alpha val="43137"/>
                  </a:srgbClr>
                </a:outerShdw>
              </a:effectLst>
              <a:latin typeface="Palatino Linotype" pitchFamily="18" charset="0"/>
            </a:endParaRPr>
          </a:p>
        </p:txBody>
      </p:sp>
      <p:sp>
        <p:nvSpPr>
          <p:cNvPr id="5" name="Textfeld 4"/>
          <p:cNvSpPr txBox="1"/>
          <p:nvPr/>
        </p:nvSpPr>
        <p:spPr>
          <a:xfrm>
            <a:off x="0" y="2204864"/>
            <a:ext cx="8964488" cy="1754326"/>
          </a:xfrm>
          <a:prstGeom prst="rect">
            <a:avLst/>
          </a:prstGeom>
          <a:noFill/>
        </p:spPr>
        <p:txBody>
          <a:bodyPr wrap="square" rtlCol="0">
            <a:spAutoFit/>
          </a:bodyPr>
          <a:lstStyle/>
          <a:p>
            <a:pPr lvl="2">
              <a:lnSpc>
                <a:spcPct val="150000"/>
              </a:lnSpc>
              <a:buFont typeface="Wingdings" pitchFamily="2" charset="2"/>
              <a:buChar char="Ø"/>
            </a:pPr>
            <a:r>
              <a:rPr lang="en-US" sz="3600" b="1" dirty="0" smtClean="0">
                <a:latin typeface="Palatino Linotype" pitchFamily="18" charset="0"/>
              </a:rPr>
              <a:t>   </a:t>
            </a:r>
            <a:r>
              <a:rPr lang="en-GB" sz="3600" b="1" i="1" dirty="0" smtClean="0">
                <a:latin typeface="Palatino Linotype" pitchFamily="18" charset="0"/>
              </a:rPr>
              <a:t>Summary </a:t>
            </a:r>
            <a:r>
              <a:rPr lang="en-GB" sz="3600" b="1" i="1" dirty="0" smtClean="0">
                <a:latin typeface="Palatino Linotype" pitchFamily="18" charset="0"/>
              </a:rPr>
              <a:t>of progress towards </a:t>
            </a:r>
            <a:endParaRPr lang="en-GB" sz="3600" b="1" i="1" dirty="0" smtClean="0">
              <a:latin typeface="Palatino Linotype" pitchFamily="18" charset="0"/>
            </a:endParaRPr>
          </a:p>
          <a:p>
            <a:pPr lvl="2">
              <a:lnSpc>
                <a:spcPct val="150000"/>
              </a:lnSpc>
            </a:pPr>
            <a:r>
              <a:rPr lang="en-GB" sz="3600" b="1" i="1" dirty="0" smtClean="0">
                <a:latin typeface="Palatino Linotype" pitchFamily="18" charset="0"/>
              </a:rPr>
              <a:t> </a:t>
            </a:r>
            <a:r>
              <a:rPr lang="en-GB" sz="3600" b="1" i="1" dirty="0" smtClean="0">
                <a:latin typeface="Palatino Linotype" pitchFamily="18" charset="0"/>
              </a:rPr>
              <a:t>     objectives </a:t>
            </a:r>
            <a:r>
              <a:rPr lang="en-US" sz="3600" b="1" i="1" dirty="0" smtClean="0">
                <a:latin typeface="Palatino Linotype" pitchFamily="18" charset="0"/>
              </a:rPr>
              <a:t> of  WP24</a:t>
            </a:r>
            <a:endParaRPr lang="en-US" sz="3600" b="1" i="1" dirty="0">
              <a:latin typeface="Palatino Linotyp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36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r>
              <a:rPr lang="en-US" sz="3200" dirty="0" smtClean="0">
                <a:solidFill>
                  <a:schemeClr val="bg1"/>
                </a:solidFill>
                <a:latin typeface="Palatino Linotype" pitchFamily="18" charset="0"/>
              </a:rPr>
              <a:t>A </a:t>
            </a:r>
            <a:r>
              <a:rPr lang="en-US" sz="3200" dirty="0">
                <a:solidFill>
                  <a:schemeClr val="bg1"/>
                </a:solidFill>
                <a:latin typeface="Palatino Linotype" pitchFamily="18" charset="0"/>
              </a:rPr>
              <a:t>high-rate Time Projection Chamber </a:t>
            </a:r>
            <a:endParaRPr lang="en-US" sz="3200" dirty="0" smtClean="0">
              <a:solidFill>
                <a:schemeClr val="bg1"/>
              </a:solidFill>
              <a:latin typeface="Palatino Linotype" pitchFamily="18" charset="0"/>
            </a:endParaRPr>
          </a:p>
          <a:p>
            <a:r>
              <a:rPr lang="en-US" sz="3200" dirty="0">
                <a:solidFill>
                  <a:schemeClr val="bg1"/>
                </a:solidFill>
                <a:latin typeface="Palatino Linotype" pitchFamily="18" charset="0"/>
              </a:rPr>
              <a:t> </a:t>
            </a:r>
            <a:r>
              <a:rPr lang="en-US" sz="3200" dirty="0" smtClean="0">
                <a:solidFill>
                  <a:schemeClr val="bg1"/>
                </a:solidFill>
                <a:latin typeface="Palatino Linotype" pitchFamily="18" charset="0"/>
              </a:rPr>
              <a:t>                         with </a:t>
            </a:r>
            <a:r>
              <a:rPr lang="en-US" sz="3200" dirty="0">
                <a:solidFill>
                  <a:schemeClr val="bg1"/>
                </a:solidFill>
                <a:latin typeface="Palatino Linotype" pitchFamily="18" charset="0"/>
              </a:rPr>
              <a:t>GEM readout</a:t>
            </a:r>
            <a:endParaRPr lang="de-DE" sz="3200" dirty="0">
              <a:solidFill>
                <a:schemeClr val="bg1"/>
              </a:solidFill>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3073" name="Rectangle 1"/>
          <p:cNvSpPr>
            <a:spLocks noChangeArrowheads="1"/>
          </p:cNvSpPr>
          <p:nvPr/>
        </p:nvSpPr>
        <p:spPr bwMode="auto">
          <a:xfrm>
            <a:off x="467544" y="1411614"/>
            <a:ext cx="8208912"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  Setup and commissioning of a tracking telescope for </a:t>
            </a:r>
          </a:p>
          <a:p>
            <a:pPr marL="0" marR="0" lvl="0" indent="0" algn="l" defTabSz="914400" rtl="0" eaLnBrk="1" fontAlgn="base" latinLnBrk="0" hangingPunct="1">
              <a:lnSpc>
                <a:spcPct val="100000"/>
              </a:lnSpc>
              <a:spcBef>
                <a:spcPct val="0"/>
              </a:spcBef>
              <a:spcAft>
                <a:spcPct val="0"/>
              </a:spcAft>
              <a:buClrTx/>
              <a:buSzTx/>
              <a:tabLst/>
            </a:pPr>
            <a:r>
              <a:rPr lang="en-US" sz="2400" dirty="0">
                <a:latin typeface="Palatino Linotype" pitchFamily="18" charset="0"/>
                <a:ea typeface="Times New Roman" pitchFamily="18" charset="0"/>
              </a:rPr>
              <a:t> </a:t>
            </a:r>
            <a:r>
              <a:rPr lang="en-US" sz="2400" dirty="0" smtClean="0">
                <a:latin typeface="Palatino Linotype" pitchFamily="18" charset="0"/>
                <a:ea typeface="Times New Roman" pitchFamily="18" charset="0"/>
              </a:rPr>
              <a:t>   </a:t>
            </a: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beam tests for the use with the GEM-TPC.</a:t>
            </a:r>
          </a:p>
          <a:p>
            <a:pPr marL="0" marR="0" lvl="0" indent="0" algn="l" defTabSz="914400" rtl="0" eaLnBrk="1" fontAlgn="base" latinLnBrk="0" hangingPunct="1">
              <a:lnSpc>
                <a:spcPct val="100000"/>
              </a:lnSpc>
              <a:spcBef>
                <a:spcPct val="0"/>
              </a:spcBef>
              <a:spcAft>
                <a:spcPct val="0"/>
              </a:spcAft>
              <a:buClrTx/>
              <a:buSzTx/>
              <a:tabLst/>
            </a:pPr>
            <a:endParaRPr kumimoji="0" lang="de-DE" sz="10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  Upgrade of a small test TPC with a hexagonal pad plane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    readout.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sz="10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  Implementation of new FE electronics for GEM- TPC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    based </a:t>
            </a: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on AFTER chip and in addition layout and test of </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    readout </a:t>
            </a: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electronics based on the XYTER chip.</a:t>
            </a:r>
          </a:p>
          <a:p>
            <a:pPr marL="0" marR="0" lvl="0" indent="0" algn="l" defTabSz="914400" rtl="0" eaLnBrk="0" fontAlgn="base" latinLnBrk="0" hangingPunct="0">
              <a:lnSpc>
                <a:spcPct val="100000"/>
              </a:lnSpc>
              <a:spcBef>
                <a:spcPct val="0"/>
              </a:spcBef>
              <a:spcAft>
                <a:spcPct val="0"/>
              </a:spcAft>
              <a:buClrTx/>
              <a:buSzTx/>
              <a:tabLst/>
            </a:pPr>
            <a:endParaRPr kumimoji="0" lang="de-DE" sz="10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  Construction and first tests of a GEM detector with </a:t>
            </a:r>
            <a:endPar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sz="2400" dirty="0" smtClean="0">
                <a:latin typeface="Palatino Linotype" pitchFamily="18" charset="0"/>
                <a:ea typeface="Times New Roman" pitchFamily="18" charset="0"/>
              </a:rPr>
              <a:t> </a:t>
            </a:r>
            <a:r>
              <a:rPr lang="en-US" sz="2400" dirty="0" smtClean="0">
                <a:latin typeface="Palatino Linotype" pitchFamily="18" charset="0"/>
                <a:ea typeface="Times New Roman" pitchFamily="18" charset="0"/>
              </a:rPr>
              <a:t>   </a:t>
            </a: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10000  hexagonal </a:t>
            </a: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pads for the TPC prototype.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Palatino Linotype" pitchFamily="18"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  Implementation of the TPC DAQ into the FOPI DAQ </a:t>
            </a:r>
            <a:endPar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sz="2400" dirty="0" smtClean="0">
                <a:latin typeface="Palatino Linotype" pitchFamily="18" charset="0"/>
                <a:ea typeface="Times New Roman" pitchFamily="18" charset="0"/>
              </a:rPr>
              <a:t> </a:t>
            </a:r>
            <a:r>
              <a:rPr lang="en-US" sz="2400" dirty="0" smtClean="0">
                <a:latin typeface="Palatino Linotype" pitchFamily="18" charset="0"/>
                <a:ea typeface="Times New Roman" pitchFamily="18" charset="0"/>
              </a:rPr>
              <a:t>   </a:t>
            </a: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for </a:t>
            </a:r>
            <a:r>
              <a:rPr kumimoji="0" lang="en-US" sz="2400" b="0" i="0" u="none" strike="noStrike" cap="none" normalizeH="0" baseline="0" dirty="0" smtClean="0">
                <a:ln>
                  <a:noFill/>
                </a:ln>
                <a:solidFill>
                  <a:schemeClr val="tx1"/>
                </a:solidFill>
                <a:effectLst/>
                <a:latin typeface="Palatino Linotype" pitchFamily="18" charset="0"/>
                <a:ea typeface="Times New Roman" pitchFamily="18" charset="0"/>
              </a:rPr>
              <a:t>in-beam test experiments at GSI.</a:t>
            </a:r>
            <a:r>
              <a:rPr kumimoji="0" lang="de-DE" sz="2400" b="0" i="0" u="none" strike="noStrike" cap="none" normalizeH="0" baseline="0" dirty="0" smtClean="0">
                <a:ln>
                  <a:noFill/>
                </a:ln>
                <a:solidFill>
                  <a:schemeClr val="tx1"/>
                </a:solidFill>
                <a:effectLst/>
                <a:latin typeface="Palatino Linotype" pitchFamily="18" charset="0"/>
              </a:rPr>
              <a:t>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lang="en-US" sz="3600" b="1" dirty="0">
                <a:solidFill>
                  <a:schemeClr val="bg1"/>
                </a:solidFill>
                <a:effectLst>
                  <a:outerShdw blurRad="38100" dist="38100" dir="2700000" algn="tl">
                    <a:srgbClr val="000000"/>
                  </a:outerShdw>
                </a:effectLst>
                <a:latin typeface="Palatino Linotype" pitchFamily="18" charset="0"/>
                <a:ea typeface="+mj-ea"/>
                <a:cs typeface="+mj-cs"/>
              </a:rPr>
              <a:t> </a:t>
            </a:r>
            <a:r>
              <a:rPr lang="en-US" sz="3600" b="1" dirty="0" smtClean="0">
                <a:solidFill>
                  <a:schemeClr val="bg1"/>
                </a:solidFill>
                <a:effectLst>
                  <a:outerShdw blurRad="38100" dist="38100" dir="2700000" algn="tl">
                    <a:srgbClr val="000000"/>
                  </a:outerShdw>
                </a:effectLst>
                <a:latin typeface="Palatino Linotype" pitchFamily="18" charset="0"/>
                <a:ea typeface="+mj-ea"/>
                <a:cs typeface="+mj-cs"/>
              </a:rPr>
              <a:t>          </a:t>
            </a:r>
            <a:r>
              <a:rPr lang="en-US" sz="3200" b="1" dirty="0" smtClean="0">
                <a:solidFill>
                  <a:schemeClr val="bg1"/>
                </a:solidFill>
                <a:effectLst>
                  <a:outerShdw blurRad="38100" dist="38100" dir="2700000" algn="tl">
                    <a:srgbClr val="000000"/>
                  </a:outerShdw>
                </a:effectLst>
                <a:latin typeface="Palatino Linotype" pitchFamily="18" charset="0"/>
                <a:ea typeface="+mj-ea"/>
                <a:cs typeface="+mj-cs"/>
              </a:rPr>
              <a:t>A </a:t>
            </a:r>
            <a:r>
              <a:rPr lang="en-US" sz="3200" b="1" dirty="0">
                <a:solidFill>
                  <a:schemeClr val="bg1"/>
                </a:solidFill>
                <a:effectLst>
                  <a:outerShdw blurRad="38100" dist="38100" dir="2700000" algn="tl">
                    <a:srgbClr val="000000"/>
                  </a:outerShdw>
                </a:effectLst>
                <a:latin typeface="Palatino Linotype" pitchFamily="18" charset="0"/>
                <a:ea typeface="+mj-ea"/>
                <a:cs typeface="+mj-cs"/>
              </a:rPr>
              <a:t>multilayer self-supporting </a:t>
            </a:r>
            <a:endParaRPr lang="en-US" sz="3200" b="1" dirty="0" smtClean="0">
              <a:solidFill>
                <a:schemeClr val="bg1"/>
              </a:solidFill>
              <a:effectLst>
                <a:outerShdw blurRad="38100" dist="38100" dir="2700000" algn="tl">
                  <a:srgbClr val="000000"/>
                </a:outerShdw>
              </a:effectLst>
              <a:latin typeface="Palatino Linotype" pitchFamily="18" charset="0"/>
              <a:ea typeface="+mj-ea"/>
              <a:cs typeface="+mj-cs"/>
            </a:endParaRPr>
          </a:p>
          <a:p>
            <a:r>
              <a:rPr lang="en-US" sz="3200" b="1" dirty="0">
                <a:solidFill>
                  <a:schemeClr val="bg1"/>
                </a:solidFill>
                <a:effectLst>
                  <a:outerShdw blurRad="38100" dist="38100" dir="2700000" algn="tl">
                    <a:srgbClr val="000000"/>
                  </a:outerShdw>
                </a:effectLst>
                <a:latin typeface="Palatino Linotype" pitchFamily="18" charset="0"/>
                <a:ea typeface="+mj-ea"/>
                <a:cs typeface="+mj-cs"/>
              </a:rPr>
              <a:t> </a:t>
            </a:r>
            <a:r>
              <a:rPr lang="en-US" sz="3200" b="1" dirty="0" smtClean="0">
                <a:solidFill>
                  <a:schemeClr val="bg1"/>
                </a:solidFill>
                <a:effectLst>
                  <a:outerShdw blurRad="38100" dist="38100" dir="2700000" algn="tl">
                    <a:srgbClr val="000000"/>
                  </a:outerShdw>
                </a:effectLst>
                <a:latin typeface="Palatino Linotype" pitchFamily="18" charset="0"/>
                <a:ea typeface="+mj-ea"/>
                <a:cs typeface="+mj-cs"/>
              </a:rPr>
              <a:t>            cylindrical </a:t>
            </a:r>
            <a:r>
              <a:rPr lang="en-US" sz="3200" b="1" dirty="0">
                <a:solidFill>
                  <a:schemeClr val="bg1"/>
                </a:solidFill>
                <a:effectLst>
                  <a:outerShdw blurRad="38100" dist="38100" dir="2700000" algn="tl">
                    <a:srgbClr val="000000"/>
                  </a:outerShdw>
                </a:effectLst>
                <a:latin typeface="Palatino Linotype" pitchFamily="18" charset="0"/>
                <a:ea typeface="+mj-ea"/>
                <a:cs typeface="+mj-cs"/>
              </a:rPr>
              <a:t>GEM structure</a:t>
            </a:r>
            <a:endParaRPr lang="de-DE" sz="3200" dirty="0">
              <a:solidFill>
                <a:schemeClr val="bg1"/>
              </a:solidFill>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5" name="Textfeld 4"/>
          <p:cNvSpPr txBox="1"/>
          <p:nvPr/>
        </p:nvSpPr>
        <p:spPr>
          <a:xfrm>
            <a:off x="467544" y="1484784"/>
            <a:ext cx="7776864" cy="3785652"/>
          </a:xfrm>
          <a:prstGeom prst="rect">
            <a:avLst/>
          </a:prstGeom>
          <a:noFill/>
        </p:spPr>
        <p:txBody>
          <a:bodyPr wrap="square" rtlCol="0">
            <a:spAutoFit/>
          </a:bodyPr>
          <a:lstStyle/>
          <a:p>
            <a:pPr>
              <a:buFont typeface="Wingdings" pitchFamily="2" charset="2"/>
              <a:buChar char="§"/>
            </a:pPr>
            <a:r>
              <a:rPr lang="en-GB" sz="2400" dirty="0" smtClean="0">
                <a:latin typeface="Palatino Linotype" pitchFamily="18" charset="0"/>
              </a:rPr>
              <a:t>  To </a:t>
            </a:r>
            <a:r>
              <a:rPr lang="en-GB" sz="2400" dirty="0">
                <a:latin typeface="Palatino Linotype" pitchFamily="18" charset="0"/>
              </a:rPr>
              <a:t>test the innovative idea of a CGEM a </a:t>
            </a:r>
            <a:r>
              <a:rPr lang="en-GB" sz="2400" dirty="0" smtClean="0">
                <a:latin typeface="Palatino Linotype" pitchFamily="18" charset="0"/>
              </a:rPr>
              <a:t>small</a:t>
            </a:r>
          </a:p>
          <a:p>
            <a:r>
              <a:rPr lang="en-GB" sz="2400" dirty="0" smtClean="0">
                <a:latin typeface="Palatino Linotype" pitchFamily="18" charset="0"/>
              </a:rPr>
              <a:t> </a:t>
            </a:r>
            <a:r>
              <a:rPr lang="en-GB" sz="2400" dirty="0" smtClean="0">
                <a:latin typeface="Palatino Linotype" pitchFamily="18" charset="0"/>
              </a:rPr>
              <a:t>  </a:t>
            </a:r>
            <a:r>
              <a:rPr lang="en-GB" sz="2400" dirty="0" smtClean="0">
                <a:latin typeface="Palatino Linotype" pitchFamily="18" charset="0"/>
              </a:rPr>
              <a:t> </a:t>
            </a:r>
            <a:r>
              <a:rPr lang="en-GB" sz="2400" dirty="0">
                <a:latin typeface="Palatino Linotype" pitchFamily="18" charset="0"/>
              </a:rPr>
              <a:t>prototype has been built. </a:t>
            </a:r>
            <a:endParaRPr lang="en-GB" sz="2400" dirty="0" smtClean="0">
              <a:latin typeface="Palatino Linotype" pitchFamily="18" charset="0"/>
            </a:endParaRPr>
          </a:p>
          <a:p>
            <a:pPr>
              <a:buFont typeface="Wingdings" pitchFamily="2" charset="2"/>
              <a:buChar char="§"/>
            </a:pPr>
            <a:endParaRPr lang="de-DE" sz="2400" dirty="0">
              <a:latin typeface="Palatino Linotype" pitchFamily="18" charset="0"/>
            </a:endParaRPr>
          </a:p>
          <a:p>
            <a:pPr>
              <a:buFont typeface="Wingdings" pitchFamily="2" charset="2"/>
              <a:buChar char="§"/>
            </a:pPr>
            <a:r>
              <a:rPr lang="en-GB" sz="2400" dirty="0" smtClean="0">
                <a:latin typeface="Palatino Linotype" pitchFamily="18" charset="0"/>
              </a:rPr>
              <a:t>   First </a:t>
            </a:r>
            <a:r>
              <a:rPr lang="en-GB" sz="2400" dirty="0">
                <a:latin typeface="Palatino Linotype" pitchFamily="18" charset="0"/>
              </a:rPr>
              <a:t>test measurements were successfully carried </a:t>
            </a:r>
            <a:r>
              <a:rPr lang="en-GB" sz="2400" dirty="0" smtClean="0">
                <a:latin typeface="Palatino Linotype" pitchFamily="18" charset="0"/>
              </a:rPr>
              <a:t>out</a:t>
            </a:r>
          </a:p>
          <a:p>
            <a:r>
              <a:rPr lang="en-GB" sz="2400" dirty="0" smtClean="0">
                <a:latin typeface="Palatino Linotype" pitchFamily="18" charset="0"/>
              </a:rPr>
              <a:t> </a:t>
            </a:r>
            <a:r>
              <a:rPr lang="en-GB" sz="2400" dirty="0" smtClean="0">
                <a:latin typeface="Palatino Linotype" pitchFamily="18" charset="0"/>
              </a:rPr>
              <a:t> </a:t>
            </a:r>
            <a:r>
              <a:rPr lang="en-GB" sz="2400" dirty="0" smtClean="0">
                <a:latin typeface="Palatino Linotype" pitchFamily="18" charset="0"/>
              </a:rPr>
              <a:t>   and </a:t>
            </a:r>
            <a:r>
              <a:rPr lang="en-GB" sz="2400" dirty="0">
                <a:latin typeface="Palatino Linotype" pitchFamily="18" charset="0"/>
              </a:rPr>
              <a:t>proof that the novel idea of a fully cylindrical </a:t>
            </a:r>
            <a:endParaRPr lang="en-GB" sz="2400" dirty="0" smtClean="0">
              <a:latin typeface="Palatino Linotype" pitchFamily="18" charset="0"/>
            </a:endParaRPr>
          </a:p>
          <a:p>
            <a:r>
              <a:rPr lang="en-GB" sz="2400" dirty="0" smtClean="0">
                <a:latin typeface="Palatino Linotype" pitchFamily="18" charset="0"/>
              </a:rPr>
              <a:t> </a:t>
            </a:r>
            <a:r>
              <a:rPr lang="en-GB" sz="2400" dirty="0" smtClean="0">
                <a:latin typeface="Palatino Linotype" pitchFamily="18" charset="0"/>
              </a:rPr>
              <a:t>    </a:t>
            </a:r>
            <a:r>
              <a:rPr lang="en-GB" sz="2400" dirty="0" smtClean="0">
                <a:latin typeface="Palatino Linotype" pitchFamily="18" charset="0"/>
              </a:rPr>
              <a:t>GEM </a:t>
            </a:r>
            <a:r>
              <a:rPr lang="en-GB" sz="2400" dirty="0">
                <a:latin typeface="Palatino Linotype" pitchFamily="18" charset="0"/>
              </a:rPr>
              <a:t>detector is working</a:t>
            </a:r>
            <a:r>
              <a:rPr lang="en-GB" sz="2400" dirty="0" smtClean="0">
                <a:latin typeface="Palatino Linotype" pitchFamily="18" charset="0"/>
              </a:rPr>
              <a:t>.</a:t>
            </a:r>
          </a:p>
          <a:p>
            <a:pPr>
              <a:buFont typeface="Wingdings" pitchFamily="2" charset="2"/>
              <a:buChar char="§"/>
            </a:pPr>
            <a:endParaRPr lang="de-DE" sz="2400" dirty="0">
              <a:latin typeface="Palatino Linotype" pitchFamily="18" charset="0"/>
            </a:endParaRPr>
          </a:p>
          <a:p>
            <a:pPr>
              <a:buFont typeface="Wingdings" pitchFamily="2" charset="2"/>
              <a:buChar char="§"/>
            </a:pPr>
            <a:r>
              <a:rPr lang="en-GB" sz="2400" dirty="0" smtClean="0">
                <a:latin typeface="Palatino Linotype" pitchFamily="18" charset="0"/>
              </a:rPr>
              <a:t>   Several </a:t>
            </a:r>
            <a:r>
              <a:rPr lang="en-GB" sz="2400" dirty="0">
                <a:latin typeface="Palatino Linotype" pitchFamily="18" charset="0"/>
              </a:rPr>
              <a:t>construction solutions have been </a:t>
            </a:r>
            <a:r>
              <a:rPr lang="en-GB" sz="2400" dirty="0" smtClean="0">
                <a:latin typeface="Palatino Linotype" pitchFamily="18" charset="0"/>
              </a:rPr>
              <a:t>successfully</a:t>
            </a:r>
          </a:p>
          <a:p>
            <a:r>
              <a:rPr lang="en-GB" sz="2400" dirty="0" smtClean="0">
                <a:latin typeface="Palatino Linotype" pitchFamily="18" charset="0"/>
              </a:rPr>
              <a:t>     exploited</a:t>
            </a:r>
            <a:r>
              <a:rPr lang="en-GB" sz="2400" dirty="0">
                <a:latin typeface="Palatino Linotype" pitchFamily="18" charset="0"/>
              </a:rPr>
              <a:t>, as for example the vacuum-bag technique </a:t>
            </a:r>
            <a:endParaRPr lang="en-GB" sz="2400" dirty="0" smtClean="0">
              <a:latin typeface="Palatino Linotype" pitchFamily="18" charset="0"/>
            </a:endParaRPr>
          </a:p>
          <a:p>
            <a:r>
              <a:rPr lang="en-GB" sz="2400" dirty="0" smtClean="0">
                <a:latin typeface="Palatino Linotype" pitchFamily="18" charset="0"/>
              </a:rPr>
              <a:t>     for </a:t>
            </a:r>
            <a:r>
              <a:rPr lang="en-GB" sz="2400" dirty="0">
                <a:latin typeface="Palatino Linotype" pitchFamily="18" charset="0"/>
              </a:rPr>
              <a:t>the gluing of the electrodes.</a:t>
            </a:r>
            <a:endParaRPr lang="en-US" sz="2400" dirty="0">
              <a:latin typeface="Palatino Linotyp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36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r>
              <a:rPr kumimoji="0" lang="en-US" sz="3600" b="1" i="0" u="none" strike="noStrike" kern="1200" cap="none" spc="0" normalizeH="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r>
              <a:rPr lang="en-US" sz="3200" dirty="0" smtClean="0">
                <a:solidFill>
                  <a:schemeClr val="bg1"/>
                </a:solidFill>
                <a:latin typeface="Palatino Linotype" pitchFamily="18" charset="0"/>
              </a:rPr>
              <a:t>Large-area </a:t>
            </a:r>
            <a:r>
              <a:rPr lang="en-US" sz="3200" dirty="0">
                <a:solidFill>
                  <a:schemeClr val="bg1"/>
                </a:solidFill>
                <a:latin typeface="Palatino Linotype" pitchFamily="18" charset="0"/>
              </a:rPr>
              <a:t>planar GEM detectors capable </a:t>
            </a:r>
            <a:endParaRPr lang="en-US" sz="3200" dirty="0" smtClean="0">
              <a:solidFill>
                <a:schemeClr val="bg1"/>
              </a:solidFill>
              <a:latin typeface="Palatino Linotype" pitchFamily="18" charset="0"/>
            </a:endParaRPr>
          </a:p>
          <a:p>
            <a:r>
              <a:rPr lang="en-US" sz="3200" dirty="0" smtClean="0">
                <a:solidFill>
                  <a:schemeClr val="bg1"/>
                </a:solidFill>
                <a:latin typeface="Palatino Linotype" pitchFamily="18" charset="0"/>
              </a:rPr>
              <a:t>      of </a:t>
            </a:r>
            <a:r>
              <a:rPr lang="en-US" sz="3200" dirty="0">
                <a:solidFill>
                  <a:schemeClr val="bg1"/>
                </a:solidFill>
                <a:latin typeface="Palatino Linotype" pitchFamily="18" charset="0"/>
              </a:rPr>
              <a:t>withstanding very high beam rates</a:t>
            </a:r>
            <a:endParaRPr lang="de-DE" sz="3200" dirty="0">
              <a:solidFill>
                <a:schemeClr val="bg1"/>
              </a:solidFill>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20481" name="Rectangle 1"/>
          <p:cNvSpPr>
            <a:spLocks noChangeArrowheads="1"/>
          </p:cNvSpPr>
          <p:nvPr/>
        </p:nvSpPr>
        <p:spPr bwMode="auto">
          <a:xfrm>
            <a:off x="323528" y="1412776"/>
            <a:ext cx="856895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Successful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operation of 5 triple-GEM detectors in a 190 </a:t>
            </a:r>
            <a:r>
              <a:rPr kumimoji="0" lang="en-US" sz="2400" b="0" i="0" u="none" strike="noStrike" cap="none" normalizeH="0" baseline="0" dirty="0" err="1" smtClean="0">
                <a:ln>
                  <a:noFill/>
                </a:ln>
                <a:solidFill>
                  <a:srgbClr val="000000"/>
                </a:solidFill>
                <a:effectLst/>
                <a:latin typeface="Palatino Linotype" pitchFamily="18" charset="0"/>
                <a:ea typeface="ヒラギノ角ゴ Pro W3"/>
              </a:rPr>
              <a:t>GeV</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endParaRP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t>
            </a:r>
            <a:r>
              <a:rPr kumimoji="0" lang="en-US" sz="2400" b="0" i="0" u="none" strike="noStrike" cap="none" normalizeH="0" baseline="0" dirty="0" err="1" smtClean="0">
                <a:ln>
                  <a:noFill/>
                </a:ln>
                <a:solidFill>
                  <a:srgbClr val="000000"/>
                </a:solidFill>
                <a:effectLst/>
                <a:latin typeface="Palatino Linotype" pitchFamily="18" charset="0"/>
                <a:ea typeface="ヒラギノ角ゴ Pro W3"/>
              </a:rPr>
              <a:t>pion</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beam at CERN (COMPASS experiment) with pixel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endParaRP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readout</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endParaRPr kumimoji="0" lang="de-DE" sz="24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Additional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test measurements of these </a:t>
            </a:r>
            <a:r>
              <a:rPr kumimoji="0" lang="en-US" sz="2400" b="0" i="0" u="none" strike="noStrike" cap="none" normalizeH="0" baseline="0" dirty="0" err="1" smtClean="0">
                <a:ln>
                  <a:noFill/>
                </a:ln>
                <a:solidFill>
                  <a:srgbClr val="000000"/>
                </a:solidFill>
                <a:effectLst/>
                <a:latin typeface="Palatino Linotype" pitchFamily="18" charset="0"/>
                <a:ea typeface="ヒラギノ角ゴ Pro W3"/>
              </a:rPr>
              <a:t>PixelGEM</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detectors</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t>
            </a:r>
            <a:r>
              <a:rPr kumimoji="0" lang="en-US" sz="2400" b="0" i="0" u="none" strike="noStrike" cap="none" normalizeH="0" dirty="0" smtClean="0">
                <a:ln>
                  <a:noFill/>
                </a:ln>
                <a:solidFill>
                  <a:srgbClr val="000000"/>
                </a:solidFill>
                <a:effectLst/>
                <a:latin typeface="Palatino Linotype" pitchFamily="18" charset="0"/>
                <a:ea typeface="ヒラギノ角ゴ Pro W3"/>
              </a:rPr>
              <a:t>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at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 high-intensity 190 </a:t>
            </a:r>
            <a:r>
              <a:rPr kumimoji="0" lang="en-US" sz="2400" b="0" i="0" u="none" strike="noStrike" cap="none" normalizeH="0" baseline="0" dirty="0" err="1" smtClean="0">
                <a:ln>
                  <a:noFill/>
                </a:ln>
                <a:solidFill>
                  <a:srgbClr val="000000"/>
                </a:solidFill>
                <a:effectLst/>
                <a:latin typeface="Palatino Linotype" pitchFamily="18" charset="0"/>
                <a:ea typeface="ヒラギノ角ゴ Pro W3"/>
              </a:rPr>
              <a:t>GeV</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a:t>
            </a:r>
            <a:r>
              <a:rPr kumimoji="0" lang="en-US" sz="2400" b="0" i="0" u="none" strike="noStrike" cap="none" normalizeH="0" baseline="0" dirty="0" err="1" smtClean="0">
                <a:ln>
                  <a:noFill/>
                </a:ln>
                <a:solidFill>
                  <a:srgbClr val="000000"/>
                </a:solidFill>
                <a:effectLst/>
                <a:latin typeface="Palatino Linotype" pitchFamily="18" charset="0"/>
                <a:ea typeface="ヒラギノ角ゴ Pro W3"/>
              </a:rPr>
              <a:t>muon</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beam at CERN. </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de-DE" sz="24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and layout of GEM-Discs for a GEM-based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tracker</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rPr>
              <a:t>    to </a:t>
            </a:r>
            <a:r>
              <a:rPr kumimoji="0" lang="en-US" sz="2400" b="0" i="0" u="none" strike="noStrike" cap="none" normalizeH="0" baseline="0" dirty="0" smtClean="0">
                <a:ln>
                  <a:noFill/>
                </a:ln>
                <a:solidFill>
                  <a:srgbClr val="000000"/>
                </a:solidFill>
                <a:effectLst/>
                <a:latin typeface="Palatino Linotype" pitchFamily="18" charset="0"/>
                <a:ea typeface="ヒラギノ角ゴ Pro W3"/>
              </a:rPr>
              <a:t>be used in the PANDA target spectrometer.</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rPr>
              <a:t>studies of the support structure and integration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rPr>
              <a:t>    procedures </a:t>
            </a:r>
            <a:r>
              <a:rPr kumimoji="0" lang="en-US" sz="2400" b="0" i="0" u="none" strike="noStrike" cap="none" normalizeH="0" baseline="0" dirty="0" smtClean="0">
                <a:ln>
                  <a:noFill/>
                </a:ln>
                <a:solidFill>
                  <a:srgbClr val="000000"/>
                </a:solidFill>
                <a:effectLst/>
                <a:latin typeface="Palatino Linotype" pitchFamily="18" charset="0"/>
                <a:ea typeface="ヒラギノ角ゴ Pro W3"/>
                <a:cs typeface="Times New Roman" pitchFamily="18" charset="0"/>
              </a:rPr>
              <a:t>for the PANDA GEM-Tracker.</a:t>
            </a:r>
            <a:r>
              <a:rPr kumimoji="0" lang="de-DE" sz="2400" b="0" i="0" u="none" strike="noStrike" cap="none" normalizeH="0" baseline="0" dirty="0" smtClean="0">
                <a:ln>
                  <a:noFill/>
                </a:ln>
                <a:solidFill>
                  <a:schemeClr val="tx1"/>
                </a:solidFill>
                <a:effectLst/>
                <a:latin typeface="Palatino Linotype" pitchFamily="18"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3600" b="1" i="0" u="none" strike="noStrike" kern="1200" cap="none" spc="0" normalizeH="0" baseline="0" noProof="0" dirty="0" smtClean="0">
                <a:ln>
                  <a:noFill/>
                </a:ln>
                <a:solidFill>
                  <a:schemeClr val="bg1">
                    <a:lumMod val="95000"/>
                  </a:schemeClr>
                </a:solidFill>
                <a:effectLst>
                  <a:outerShdw blurRad="38100" dist="38100" dir="2700000" algn="tl">
                    <a:srgbClr val="000000"/>
                  </a:outerShdw>
                </a:effectLst>
                <a:uLnTx/>
                <a:uFillTx/>
                <a:latin typeface="Palatino Linotype" pitchFamily="18" charset="0"/>
                <a:ea typeface="+mj-ea"/>
                <a:cs typeface="+mj-cs"/>
              </a:rPr>
              <a:t>   </a:t>
            </a:r>
            <a:endParaRPr kumimoji="0" lang="en-US" sz="3600" b="1" i="0" u="none" strike="noStrike" kern="1200" cap="none" spc="0" normalizeH="0" baseline="0" noProof="0" dirty="0">
              <a:ln>
                <a:noFill/>
              </a:ln>
              <a:solidFill>
                <a:schemeClr val="bg1">
                  <a:lumMod val="95000"/>
                </a:schemeClr>
              </a:solidFill>
              <a:effectLst>
                <a:outerShdw blurRad="38100" dist="38100" dir="2700000" algn="tl">
                  <a:srgbClr val="000000"/>
                </a:outerShdw>
              </a:effectLst>
              <a:uLnTx/>
              <a:uFillTx/>
              <a:latin typeface="Palatino Linotype" pitchFamily="18" charset="0"/>
              <a:ea typeface="+mj-ea"/>
              <a:cs typeface="+mj-cs"/>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4" name="Textfeld 3"/>
          <p:cNvSpPr txBox="1"/>
          <p:nvPr/>
        </p:nvSpPr>
        <p:spPr>
          <a:xfrm>
            <a:off x="0" y="260648"/>
            <a:ext cx="9144000" cy="646331"/>
          </a:xfrm>
          <a:prstGeom prst="rect">
            <a:avLst/>
          </a:prstGeom>
          <a:noFill/>
        </p:spPr>
        <p:txBody>
          <a:bodyPr wrap="square" rtlCol="0">
            <a:spAutoFit/>
          </a:bodyPr>
          <a:lstStyle/>
          <a:p>
            <a:pPr algn="ctr"/>
            <a:r>
              <a:rPr lang="en-US" sz="3600" b="1" dirty="0" smtClean="0">
                <a:solidFill>
                  <a:schemeClr val="bg1"/>
                </a:solidFill>
                <a:effectLst>
                  <a:outerShdw blurRad="38100" dist="38100" dir="2700000" algn="tl">
                    <a:srgbClr val="000000">
                      <a:alpha val="43137"/>
                    </a:srgbClr>
                  </a:outerShdw>
                </a:effectLst>
                <a:latin typeface="Palatino Linotype" pitchFamily="18" charset="0"/>
              </a:rPr>
              <a:t>Midterm report</a:t>
            </a:r>
            <a:endParaRPr lang="en-US" sz="3600" b="1" dirty="0">
              <a:solidFill>
                <a:schemeClr val="bg1"/>
              </a:solidFill>
              <a:effectLst>
                <a:outerShdw blurRad="38100" dist="38100" dir="2700000" algn="tl">
                  <a:srgbClr val="000000">
                    <a:alpha val="43137"/>
                  </a:srgbClr>
                </a:outerShdw>
              </a:effectLst>
              <a:latin typeface="Palatino Linotype" pitchFamily="18" charset="0"/>
            </a:endParaRPr>
          </a:p>
        </p:txBody>
      </p:sp>
      <p:sp>
        <p:nvSpPr>
          <p:cNvPr id="5" name="Textfeld 4"/>
          <p:cNvSpPr txBox="1"/>
          <p:nvPr/>
        </p:nvSpPr>
        <p:spPr>
          <a:xfrm>
            <a:off x="0" y="2204864"/>
            <a:ext cx="9144000" cy="923330"/>
          </a:xfrm>
          <a:prstGeom prst="rect">
            <a:avLst/>
          </a:prstGeom>
          <a:noFill/>
        </p:spPr>
        <p:txBody>
          <a:bodyPr wrap="square" rtlCol="0">
            <a:spAutoFit/>
          </a:bodyPr>
          <a:lstStyle/>
          <a:p>
            <a:pPr lvl="2">
              <a:lnSpc>
                <a:spcPct val="150000"/>
              </a:lnSpc>
              <a:buFont typeface="Wingdings" pitchFamily="2" charset="2"/>
              <a:buChar char="Ø"/>
            </a:pPr>
            <a:r>
              <a:rPr lang="en-US" sz="3600" b="1" dirty="0" smtClean="0">
                <a:latin typeface="Palatino Linotype" pitchFamily="18" charset="0"/>
              </a:rPr>
              <a:t> </a:t>
            </a:r>
            <a:r>
              <a:rPr lang="en-US" sz="3600" b="1" dirty="0" smtClean="0">
                <a:latin typeface="Palatino Linotype" pitchFamily="18" charset="0"/>
              </a:rPr>
              <a:t>  </a:t>
            </a:r>
            <a:r>
              <a:rPr lang="en-US" sz="3600" b="1" i="1" dirty="0" smtClean="0">
                <a:latin typeface="Palatino Linotype" pitchFamily="18" charset="0"/>
              </a:rPr>
              <a:t>Details </a:t>
            </a:r>
            <a:r>
              <a:rPr lang="en-US" sz="3600" b="1" i="1" dirty="0" smtClean="0">
                <a:latin typeface="Palatino Linotype" pitchFamily="18" charset="0"/>
              </a:rPr>
              <a:t>of progress for each </a:t>
            </a:r>
            <a:r>
              <a:rPr lang="en-US" sz="3600" b="1" i="1" dirty="0" smtClean="0">
                <a:latin typeface="Palatino Linotype" pitchFamily="18" charset="0"/>
              </a:rPr>
              <a:t>task</a:t>
            </a:r>
            <a:endParaRPr lang="en-US" sz="3600" b="1" i="1" dirty="0">
              <a:latin typeface="Palatino Linotype"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txBox="1">
            <a:spLocks noChangeArrowheads="1"/>
          </p:cNvSpPr>
          <p:nvPr/>
        </p:nvSpPr>
        <p:spPr>
          <a:xfrm>
            <a:off x="0" y="0"/>
            <a:ext cx="9144000" cy="1071546"/>
          </a:xfrm>
          <a:prstGeom prst="rect">
            <a:avLst/>
          </a:prstGeom>
          <a:gradFill rotWithShape="1">
            <a:gsLst>
              <a:gs pos="0">
                <a:srgbClr val="000066">
                  <a:gamma/>
                  <a:shade val="46275"/>
                  <a:invGamma/>
                </a:srgbClr>
              </a:gs>
              <a:gs pos="50000">
                <a:srgbClr val="000066"/>
              </a:gs>
              <a:gs pos="100000">
                <a:srgbClr val="000066">
                  <a:gamma/>
                  <a:shade val="46275"/>
                  <a:invGamma/>
                </a:srgbClr>
              </a:gs>
            </a:gsLst>
            <a:lin ang="18900000" scaled="1"/>
          </a:gradFill>
        </p:spPr>
        <p:txBody>
          <a:bodyPr/>
          <a:lstStyle/>
          <a:p>
            <a:r>
              <a:rPr kumimoji="0" lang="en-US" sz="3200" b="1" i="0" u="none" strike="noStrike" kern="1200" cap="none" spc="0" normalizeH="0" baseline="0" noProof="0" dirty="0" smtClean="0">
                <a:ln>
                  <a:noFill/>
                </a:ln>
                <a:solidFill>
                  <a:schemeClr val="bg1"/>
                </a:solidFill>
                <a:effectLst>
                  <a:outerShdw blurRad="38100" dist="38100" dir="2700000" algn="tl">
                    <a:srgbClr val="000000"/>
                  </a:outerShdw>
                </a:effectLst>
                <a:uLnTx/>
                <a:uFillTx/>
                <a:latin typeface="Palatino Linotype" pitchFamily="18" charset="0"/>
                <a:ea typeface="+mj-ea"/>
                <a:cs typeface="+mj-cs"/>
              </a:rPr>
              <a:t>             </a:t>
            </a:r>
            <a:r>
              <a:rPr lang="en-US" sz="3200" dirty="0" smtClean="0">
                <a:solidFill>
                  <a:schemeClr val="bg1"/>
                </a:solidFill>
                <a:latin typeface="Palatino Linotype" pitchFamily="18" charset="0"/>
              </a:rPr>
              <a:t>Study </a:t>
            </a:r>
            <a:r>
              <a:rPr lang="en-US" sz="3200" dirty="0">
                <a:solidFill>
                  <a:schemeClr val="bg1"/>
                </a:solidFill>
                <a:latin typeface="Palatino Linotype" pitchFamily="18" charset="0"/>
              </a:rPr>
              <a:t>of techniques to produce </a:t>
            </a:r>
            <a:endParaRPr lang="en-US" sz="3200" dirty="0" smtClean="0">
              <a:solidFill>
                <a:schemeClr val="bg1"/>
              </a:solidFill>
              <a:latin typeface="Palatino Linotype" pitchFamily="18" charset="0"/>
            </a:endParaRPr>
          </a:p>
          <a:p>
            <a:r>
              <a:rPr lang="en-US" sz="3200" dirty="0" smtClean="0">
                <a:solidFill>
                  <a:schemeClr val="bg1"/>
                </a:solidFill>
                <a:latin typeface="Palatino Linotype" pitchFamily="18" charset="0"/>
              </a:rPr>
              <a:t>                       large </a:t>
            </a:r>
            <a:r>
              <a:rPr lang="en-US" sz="3200" dirty="0">
                <a:solidFill>
                  <a:schemeClr val="bg1"/>
                </a:solidFill>
                <a:latin typeface="Palatino Linotype" pitchFamily="18" charset="0"/>
              </a:rPr>
              <a:t>area GEM foils</a:t>
            </a:r>
            <a:endParaRPr lang="de-DE" sz="3200" dirty="0">
              <a:solidFill>
                <a:schemeClr val="bg1"/>
              </a:solidFill>
              <a:latin typeface="Palatino Linotype" pitchFamily="18" charset="0"/>
            </a:endParaRPr>
          </a:p>
        </p:txBody>
      </p:sp>
      <p:pic>
        <p:nvPicPr>
          <p:cNvPr id="3" name="Picture 1285" descr="Logo_2"/>
          <p:cNvPicPr>
            <a:picLocks noChangeAspect="1" noChangeArrowheads="1"/>
          </p:cNvPicPr>
          <p:nvPr/>
        </p:nvPicPr>
        <p:blipFill>
          <a:blip r:embed="rId2" cstate="print"/>
          <a:srcRect/>
          <a:stretch>
            <a:fillRect/>
          </a:stretch>
        </p:blipFill>
        <p:spPr bwMode="auto">
          <a:xfrm>
            <a:off x="8125489" y="0"/>
            <a:ext cx="1018543" cy="1052736"/>
          </a:xfrm>
          <a:prstGeom prst="rect">
            <a:avLst/>
          </a:prstGeom>
          <a:noFill/>
          <a:ln w="9525">
            <a:noFill/>
            <a:miter lim="800000"/>
            <a:headEnd/>
            <a:tailEnd/>
          </a:ln>
        </p:spPr>
      </p:pic>
      <p:sp>
        <p:nvSpPr>
          <p:cNvPr id="19457" name="Rectangle 1"/>
          <p:cNvSpPr>
            <a:spLocks noChangeArrowheads="1"/>
          </p:cNvSpPr>
          <p:nvPr/>
        </p:nvSpPr>
        <p:spPr bwMode="auto">
          <a:xfrm>
            <a:off x="467544" y="1700808"/>
            <a:ext cx="8208912"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and tests of circular GEM foils with 30 cm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diameter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for the GEM-TPC prototype based on the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1" fontAlgn="base" latinLnBrk="0" hangingPunct="1">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double-cone’ standard-process</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t>
            </a:r>
          </a:p>
          <a:p>
            <a:pPr marL="0" marR="0" lvl="0" indent="0" algn="l" defTabSz="914400" rtl="0" eaLnBrk="1" fontAlgn="base" latinLnBrk="0" hangingPunct="1">
              <a:lnSpc>
                <a:spcPct val="100000"/>
              </a:lnSpc>
              <a:spcBef>
                <a:spcPct val="0"/>
              </a:spcBef>
              <a:spcAft>
                <a:spcPct val="0"/>
              </a:spcAft>
              <a:buClrTx/>
              <a:buSzTx/>
              <a:tabLst/>
            </a:pPr>
            <a:endParaRPr kumimoji="0" lang="de-DE" sz="2400" b="0" i="0" u="none" strike="noStrike" cap="none" normalizeH="0" baseline="0" dirty="0" smtClean="0">
              <a:ln>
                <a:noFill/>
              </a:ln>
              <a:solidFill>
                <a:schemeClr val="tx1"/>
              </a:solidFill>
              <a:effectLst/>
              <a:latin typeface="Palatino Linotype"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and production of circular GEM foils with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30 cm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diameter for the GEM-Disc prototype based </a:t>
            </a: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     on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the improved ‘single-cone’ process</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rPr>
              <a:t>.</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endPar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   Design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of large-area half-circular GEM foils for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the</a:t>
            </a: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     PANDA </a:t>
            </a:r>
            <a:r>
              <a:rPr kumimoji="0" lang="en-US" sz="2400" b="0" i="0" u="none" strike="noStrike" cap="none" normalizeH="0" baseline="0" dirty="0" smtClean="0">
                <a:ln>
                  <a:noFill/>
                </a:ln>
                <a:solidFill>
                  <a:srgbClr val="000000"/>
                </a:solidFill>
                <a:effectLst/>
                <a:latin typeface="Palatino Linotype" pitchFamily="18" charset="0"/>
                <a:ea typeface="ヒラギノ角ゴ Pro W3" charset="0"/>
                <a:cs typeface="Times New Roman" pitchFamily="18" charset="0"/>
              </a:rPr>
              <a:t>GEM-Discs.</a:t>
            </a:r>
            <a:r>
              <a:rPr kumimoji="0" lang="de-DE" sz="2400" b="0" i="0" u="none" strike="noStrike" cap="none" normalizeH="0" baseline="0" dirty="0" smtClean="0">
                <a:ln>
                  <a:noFill/>
                </a:ln>
                <a:solidFill>
                  <a:schemeClr val="tx1"/>
                </a:solidFill>
                <a:effectLst/>
                <a:latin typeface="Palatino Linotype" pitchFamily="18" charset="0"/>
              </a:rPr>
              <a:t> </a:t>
            </a:r>
          </a:p>
        </p:txBody>
      </p:sp>
    </p:spTree>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1131</Words>
  <Application>Microsoft Office PowerPoint</Application>
  <PresentationFormat>Bildschirmpräsentation (4:3)</PresentationFormat>
  <Paragraphs>196</Paragraphs>
  <Slides>23</Slides>
  <Notes>0</Notes>
  <HiddenSlides>0</HiddenSlides>
  <MMClips>0</MMClips>
  <ScaleCrop>false</ScaleCrop>
  <HeadingPairs>
    <vt:vector size="4" baseType="variant">
      <vt:variant>
        <vt:lpstr>Design</vt:lpstr>
      </vt:variant>
      <vt:variant>
        <vt:i4>1</vt:i4>
      </vt:variant>
      <vt:variant>
        <vt:lpstr>Folientitel</vt:lpstr>
      </vt:variant>
      <vt:variant>
        <vt:i4>23</vt:i4>
      </vt:variant>
    </vt:vector>
  </HeadingPairs>
  <TitlesOfParts>
    <vt:vector size="24" baseType="lpstr">
      <vt:lpstr>Larissa-Design</vt:lpstr>
      <vt:lpstr>Folie 1</vt:lpstr>
      <vt:lpstr>Folie 2</vt:lpstr>
      <vt:lpstr>Folie 3</vt:lpstr>
      <vt:lpstr>Folie 4</vt:lpstr>
      <vt:lpstr>Folie 5</vt:lpstr>
      <vt:lpstr>Folie 6</vt:lpstr>
      <vt:lpstr>Folie 7</vt:lpstr>
      <vt:lpstr>Folie 8</vt:lpstr>
      <vt:lpstr>Folie 9</vt:lpstr>
      <vt:lpstr>Folie 10</vt:lpstr>
      <vt:lpstr>Folie 11</vt:lpstr>
      <vt:lpstr>Folie 12</vt:lpstr>
      <vt:lpstr>Folie 13</vt:lpstr>
      <vt:lpstr>Folie 14</vt:lpstr>
      <vt:lpstr>Folie 15</vt:lpstr>
      <vt:lpstr>Folie 16</vt:lpstr>
      <vt:lpstr>Folie 17</vt:lpstr>
      <vt:lpstr>Folie 18</vt:lpstr>
      <vt:lpstr>Folie 19</vt:lpstr>
      <vt:lpstr>Folie 20</vt:lpstr>
      <vt:lpstr>Folie 21</vt:lpstr>
      <vt:lpstr>Folie 22</vt:lpstr>
      <vt:lpstr>Folie 23</vt:lpstr>
    </vt:vector>
  </TitlesOfParts>
  <Company>smi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jz</dc:creator>
  <cp:lastModifiedBy>jz</cp:lastModifiedBy>
  <cp:revision>14</cp:revision>
  <dcterms:created xsi:type="dcterms:W3CDTF">2010-07-14T09:11:23Z</dcterms:created>
  <dcterms:modified xsi:type="dcterms:W3CDTF">2010-07-14T21:32:09Z</dcterms:modified>
</cp:coreProperties>
</file>